
<file path=[Content_Types].xml><?xml version="1.0" encoding="utf-8"?>
<Types xmlns="http://schemas.openxmlformats.org/package/2006/content-types">
  <Default Extension="png" ContentType="image/png"/>
  <Default Extension="tmp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354" r:id="rId3"/>
    <p:sldId id="259" r:id="rId4"/>
    <p:sldId id="323" r:id="rId5"/>
    <p:sldId id="327" r:id="rId6"/>
    <p:sldId id="319" r:id="rId7"/>
    <p:sldId id="353" r:id="rId8"/>
    <p:sldId id="355" r:id="rId9"/>
    <p:sldId id="357" r:id="rId10"/>
    <p:sldId id="360" r:id="rId11"/>
    <p:sldId id="308" r:id="rId12"/>
    <p:sldId id="260" r:id="rId13"/>
    <p:sldId id="307" r:id="rId14"/>
    <p:sldId id="343" r:id="rId15"/>
    <p:sldId id="365" r:id="rId16"/>
    <p:sldId id="362" r:id="rId17"/>
    <p:sldId id="311" r:id="rId18"/>
    <p:sldId id="262" r:id="rId19"/>
    <p:sldId id="312" r:id="rId20"/>
    <p:sldId id="363" r:id="rId21"/>
    <p:sldId id="290" r:id="rId22"/>
    <p:sldId id="326" r:id="rId23"/>
    <p:sldId id="281" r:id="rId24"/>
    <p:sldId id="278" r:id="rId25"/>
    <p:sldId id="318" r:id="rId26"/>
    <p:sldId id="368" r:id="rId27"/>
    <p:sldId id="280" r:id="rId28"/>
    <p:sldId id="364" r:id="rId29"/>
    <p:sldId id="335" r:id="rId30"/>
    <p:sldId id="339" r:id="rId31"/>
    <p:sldId id="342" r:id="rId32"/>
    <p:sldId id="29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. Willie Wells" initials="WWW" lastIdx="1" clrIdx="0">
    <p:extLst>
      <p:ext uri="{19B8F6BF-5375-455C-9EA6-DF929625EA0E}">
        <p15:presenceInfo xmlns:p15="http://schemas.microsoft.com/office/powerpoint/2012/main" userId="e9a14a9fe01a13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2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.Willie\Desktop\NimbusLab\flight_testing\m_file\stats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.Willie\Desktop\NimbusLab\flight_testing\analysis\uav_tab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Sheet1!$K$32</c:f>
              <c:strCache>
                <c:ptCount val="1"/>
                <c:pt idx="0">
                  <c:v>Types of Failures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42-4B60-97E4-CF7B011C6A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42-4B60-97E4-CF7B011C6A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642-4B60-97E4-CF7B011C6A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642-4B60-97E4-CF7B011C6AE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Sheet1!$J$33:$J$36</c:f>
              <c:strCache>
                <c:ptCount val="4"/>
                <c:pt idx="0">
                  <c:v>Packet Time Delay</c:v>
                </c:pt>
                <c:pt idx="1">
                  <c:v>Communication Interruption</c:v>
                </c:pt>
                <c:pt idx="2">
                  <c:v>Hardware</c:v>
                </c:pt>
                <c:pt idx="3">
                  <c:v>Alternating Control Input Source</c:v>
                </c:pt>
              </c:strCache>
            </c:strRef>
          </c:cat>
          <c:val>
            <c:numRef>
              <c:f>Sheet1!$K$33:$K$36</c:f>
              <c:numCache>
                <c:formatCode>General</c:formatCode>
                <c:ptCount val="4"/>
                <c:pt idx="0">
                  <c:v>125</c:v>
                </c:pt>
                <c:pt idx="1">
                  <c:v>8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42-4B60-97E4-CF7B011C6AE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Sheet1!$Y$3</c:f>
              <c:strCache>
                <c:ptCount val="1"/>
                <c:pt idx="0">
                  <c:v>Packet Time Delay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Sheet1!$X$4:$X$9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Sheet1!$Y$4:$Y$9</c:f>
              <c:numCache>
                <c:formatCode>General</c:formatCode>
                <c:ptCount val="6"/>
                <c:pt idx="0">
                  <c:v>13.137254901960784</c:v>
                </c:pt>
                <c:pt idx="1">
                  <c:v>2</c:v>
                </c:pt>
                <c:pt idx="2">
                  <c:v>0</c:v>
                </c:pt>
                <c:pt idx="3">
                  <c:v>29.09090909090909</c:v>
                </c:pt>
                <c:pt idx="4">
                  <c:v>14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B-43C7-9B12-89ABDCF3F94C}"/>
            </c:ext>
          </c:extLst>
        </c:ser>
        <c:ser>
          <c:idx val="1"/>
          <c:order val="1"/>
          <c:tx>
            <c:strRef>
              <c:f>Sheet1!$Z$3</c:f>
              <c:strCache>
                <c:ptCount val="1"/>
                <c:pt idx="0">
                  <c:v>Communication Interruption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Sheet1!$X$4:$X$9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Sheet1!$Z$4:$Z$9</c:f>
              <c:numCache>
                <c:formatCode>General</c:formatCode>
                <c:ptCount val="6"/>
                <c:pt idx="0">
                  <c:v>1.3725490196078431</c:v>
                </c:pt>
                <c:pt idx="1">
                  <c:v>0</c:v>
                </c:pt>
                <c:pt idx="2">
                  <c:v>0</c:v>
                </c:pt>
                <c:pt idx="3">
                  <c:v>0.90909090909090906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4B-43C7-9B12-89ABDCF3F94C}"/>
            </c:ext>
          </c:extLst>
        </c:ser>
        <c:ser>
          <c:idx val="2"/>
          <c:order val="2"/>
          <c:tx>
            <c:strRef>
              <c:f>Sheet1!$AA$3</c:f>
              <c:strCache>
                <c:ptCount val="1"/>
                <c:pt idx="0">
                  <c:v>Hardware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Sheet1!$X$4:$X$9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Sheet1!$AA$4:$AA$9</c:f>
              <c:numCache>
                <c:formatCode>General</c:formatCode>
                <c:ptCount val="6"/>
                <c:pt idx="0">
                  <c:v>0.39215686274509803</c:v>
                </c:pt>
                <c:pt idx="1">
                  <c:v>2</c:v>
                </c:pt>
                <c:pt idx="2">
                  <c:v>33.333333333333336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4B-43C7-9B12-89ABDCF3F94C}"/>
            </c:ext>
          </c:extLst>
        </c:ser>
        <c:ser>
          <c:idx val="3"/>
          <c:order val="3"/>
          <c:tx>
            <c:strRef>
              <c:f>Sheet1!$AB$3</c:f>
              <c:strCache>
                <c:ptCount val="1"/>
                <c:pt idx="0">
                  <c:v>Alternating Control Input Source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Sheet1!$X$4:$X$9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Sheet1!$AB$4:$AB$9</c:f>
              <c:numCache>
                <c:formatCode>General</c:formatCode>
                <c:ptCount val="6"/>
                <c:pt idx="0">
                  <c:v>0.39215686274509803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4B-43C7-9B12-89ABDCF3F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57050856"/>
        <c:axId val="457053152"/>
      </c:barChart>
      <c:catAx>
        <c:axId val="457050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053152"/>
        <c:crosses val="autoZero"/>
        <c:auto val="1"/>
        <c:lblAlgn val="ctr"/>
        <c:lblOffset val="100"/>
        <c:noMultiLvlLbl val="0"/>
      </c:catAx>
      <c:valAx>
        <c:axId val="45705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050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F9C6C-B895-42E2-80E9-C70E676D3E46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D9487-3DA9-472F-A6BB-E5060CA9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3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{Time of Day}</a:t>
            </a:r>
          </a:p>
          <a:p>
            <a:r>
              <a:rPr lang="en-US" dirty="0"/>
              <a:t>Defense, title </a:t>
            </a:r>
          </a:p>
          <a:p>
            <a:r>
              <a:rPr lang="en-US" dirty="0"/>
              <a:t>Work at,</a:t>
            </a:r>
            <a:r>
              <a:rPr lang="en-US" baseline="0" dirty="0"/>
              <a:t> funded 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discuss Project Investigation Topic</a:t>
            </a:r>
          </a:p>
          <a:p>
            <a:r>
              <a:rPr lang="en-US" baseline="0" dirty="0"/>
              <a:t>  </a:t>
            </a:r>
            <a:r>
              <a:rPr lang="en-US" dirty="0"/>
              <a:t>Under what conditions does an unmanned aerial vehicle fail?</a:t>
            </a:r>
          </a:p>
          <a:p>
            <a:r>
              <a:rPr lang="en-US" baseline="0" dirty="0"/>
              <a:t>  </a:t>
            </a:r>
            <a:r>
              <a:rPr lang="en-US" dirty="0"/>
              <a:t>How reliable is each unmanned aerial vehicle?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failures through repeated flight.</a:t>
            </a:r>
          </a:p>
          <a:p>
            <a:r>
              <a:rPr lang="en-US" dirty="0"/>
              <a:t>Under these conditions  a UAV fails</a:t>
            </a:r>
          </a:p>
          <a:p>
            <a:r>
              <a:rPr lang="en-US" dirty="0" err="1"/>
              <a:t>Hw</a:t>
            </a:r>
            <a:r>
              <a:rPr lang="en-US" dirty="0"/>
              <a:t> vs all failures, relate </a:t>
            </a:r>
            <a:r>
              <a:rPr lang="en-US" dirty="0" err="1"/>
              <a:t>rw</a:t>
            </a:r>
            <a:r>
              <a:rPr lang="en-US" dirty="0"/>
              <a:t>; </a:t>
            </a:r>
            <a:r>
              <a:rPr lang="en-US" dirty="0" err="1"/>
              <a:t>comm</a:t>
            </a:r>
            <a:r>
              <a:rPr lang="en-US" dirty="0"/>
              <a:t> interrupt; control input;</a:t>
            </a:r>
          </a:p>
          <a:p>
            <a:r>
              <a:rPr lang="en-US" dirty="0"/>
              <a:t>Packet time delay </a:t>
            </a:r>
            <a:r>
              <a:rPr lang="en-US" dirty="0" err="1"/>
              <a:t>signifiicant</a:t>
            </a:r>
            <a:endParaRPr lang="en-US" dirty="0"/>
          </a:p>
          <a:p>
            <a:pPr marL="0" indent="0" algn="l">
              <a:buNone/>
            </a:pPr>
            <a:r>
              <a:rPr lang="en-US" dirty="0"/>
              <a:t>Research Question,</a:t>
            </a:r>
            <a:r>
              <a:rPr lang="en-US" baseline="0" dirty="0"/>
              <a:t> Setup, Results, and Implication</a:t>
            </a:r>
          </a:p>
          <a:p>
            <a:pPr marL="0" indent="0" algn="l">
              <a:buNone/>
            </a:pPr>
            <a:r>
              <a:rPr lang="en-US" dirty="0"/>
              <a:t>discuss takeaways from slide; why tests show something valuable;</a:t>
            </a:r>
            <a:r>
              <a:rPr lang="en-US" baseline="0" dirty="0"/>
              <a:t> </a:t>
            </a:r>
            <a:r>
              <a:rPr lang="en-US" dirty="0"/>
              <a:t>what others can learn from them.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45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923 total flights using 6 vehicles were performed. </a:t>
            </a:r>
          </a:p>
          <a:p>
            <a:r>
              <a:rPr lang="en-US" dirty="0"/>
              <a:t>Average 100</a:t>
            </a:r>
          </a:p>
          <a:p>
            <a:r>
              <a:rPr lang="en-US" dirty="0"/>
              <a:t>Describe vehicle 3 test amount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8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Vehicles 1-5 Hummingbird, 1-3 Safety,</a:t>
            </a:r>
            <a:r>
              <a:rPr lang="en-US" baseline="0" dirty="0"/>
              <a:t> 4 Normal, 5 </a:t>
            </a:r>
            <a:r>
              <a:rPr lang="en-US" baseline="0" dirty="0" err="1"/>
              <a:t>ARDrone</a:t>
            </a:r>
            <a:r>
              <a:rPr lang="en-US" baseline="0" dirty="0"/>
              <a:t>, 6 is </a:t>
            </a:r>
            <a:r>
              <a:rPr lang="en-US" baseline="0" dirty="0" err="1"/>
              <a:t>ARDrone</a:t>
            </a:r>
            <a:r>
              <a:rPr lang="en-US" baseline="0" dirty="0"/>
              <a:t>, w/ </a:t>
            </a:r>
            <a:r>
              <a:rPr lang="en-US" baseline="0" dirty="0" err="1"/>
              <a:t>ARDrone</a:t>
            </a:r>
            <a:r>
              <a:rPr lang="en-US" baseline="0" dirty="0"/>
              <a:t>,</a:t>
            </a:r>
            <a:endParaRPr lang="en-US" dirty="0"/>
          </a:p>
          <a:p>
            <a:r>
              <a:rPr lang="en-US" dirty="0"/>
              <a:t>These are the failure rates per vehicle.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Individual vehicle failure rates ranged from 4-33%.</a:t>
            </a:r>
          </a:p>
          <a:p>
            <a:r>
              <a:rPr lang="en-US" dirty="0"/>
              <a:t>Why multiple of one</a:t>
            </a:r>
            <a:r>
              <a:rPr lang="en-US" baseline="0" dirty="0"/>
              <a:t> type?</a:t>
            </a:r>
            <a:r>
              <a:rPr lang="en-US" dirty="0"/>
              <a:t> </a:t>
            </a:r>
          </a:p>
          <a:p>
            <a:r>
              <a:rPr lang="en-US" dirty="0"/>
              <a:t>Vehicle 3 fail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8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aseline="0" dirty="0"/>
              <a:t>failure rates per vehicle broken into fail type</a:t>
            </a:r>
            <a:endParaRPr lang="en-US" dirty="0"/>
          </a:p>
          <a:p>
            <a:r>
              <a:rPr lang="en-US" dirty="0"/>
              <a:t>discuss why this is important and what can be learned from this.</a:t>
            </a:r>
          </a:p>
          <a:p>
            <a:r>
              <a:rPr lang="en-US" dirty="0"/>
              <a:t>Now present</a:t>
            </a:r>
            <a:r>
              <a:rPr lang="en-US" baseline="0" dirty="0"/>
              <a:t> failure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69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failures accounted for 5 failures. Motor assembly failure</a:t>
            </a:r>
          </a:p>
          <a:p>
            <a:r>
              <a:rPr lang="en-US" dirty="0"/>
              <a:t>Rocking and time 20; movement in </a:t>
            </a:r>
            <a:r>
              <a:rPr lang="en-US" dirty="0" err="1"/>
              <a:t>xy</a:t>
            </a:r>
            <a:r>
              <a:rPr lang="en-US" dirty="0"/>
              <a:t> plane; </a:t>
            </a:r>
            <a:r>
              <a:rPr lang="en-US" dirty="0" err="1"/>
              <a:t>Qci</a:t>
            </a:r>
            <a:r>
              <a:rPr lang="en-US" dirty="0"/>
              <a:t> try to compensate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discuss why this is important and what can be learned from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7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execution time for a failed test the same as the average time for a successful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15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Time between launch command when completion of land command</a:t>
            </a:r>
          </a:p>
          <a:p>
            <a:pPr marL="0" indent="0" algn="l">
              <a:buNone/>
            </a:pPr>
            <a:r>
              <a:rPr lang="en-US" baseline="0" dirty="0"/>
              <a:t>Overall execution time an indicator Fail tested? Better indicator – individual topic time</a:t>
            </a:r>
          </a:p>
          <a:p>
            <a:pPr marL="0" indent="0" algn="l">
              <a:buNone/>
            </a:pPr>
            <a:r>
              <a:rPr lang="en-US" dirty="0"/>
              <a:t>Is the execution time for a failed test the same as the average time for a successful test?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07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sensor request to control</a:t>
            </a:r>
            <a:r>
              <a:rPr lang="en-US" baseline="0" dirty="0"/>
              <a:t> input</a:t>
            </a:r>
          </a:p>
          <a:p>
            <a:r>
              <a:rPr lang="en-US" baseline="0" dirty="0"/>
              <a:t>  Longest path: </a:t>
            </a:r>
            <a:r>
              <a:rPr lang="en-US" dirty="0"/>
              <a:t>12 messages need to be published</a:t>
            </a:r>
            <a:r>
              <a:rPr lang="en-US" baseline="0" dirty="0"/>
              <a:t>, sensor (robot), time delay</a:t>
            </a:r>
            <a:endParaRPr lang="en-US" dirty="0"/>
          </a:p>
          <a:p>
            <a:r>
              <a:rPr lang="en-US" baseline="0" dirty="0"/>
              <a:t>      6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msg</a:t>
            </a:r>
            <a:r>
              <a:rPr lang="en-US" dirty="0"/>
              <a:t> longest</a:t>
            </a:r>
            <a:r>
              <a:rPr lang="en-US" baseline="0" dirty="0"/>
              <a:t> path – Testing Software</a:t>
            </a:r>
          </a:p>
          <a:p>
            <a:r>
              <a:rPr lang="en-US" baseline="0" dirty="0"/>
              <a:t>  Shortest path: 6 messages, sensor (</a:t>
            </a:r>
            <a:r>
              <a:rPr lang="en-US" baseline="0" dirty="0" err="1"/>
              <a:t>Vicon</a:t>
            </a:r>
            <a:r>
              <a:rPr lang="en-US" baseline="0" dirty="0"/>
              <a:t>) </a:t>
            </a:r>
            <a:r>
              <a:rPr lang="en-US" baseline="0" dirty="0">
                <a:sym typeface="Wingdings" panose="05000000000000000000" pitchFamily="2" charset="2"/>
              </a:rPr>
              <a:t> control input</a:t>
            </a:r>
          </a:p>
          <a:p>
            <a:r>
              <a:rPr lang="en-US" baseline="0" dirty="0"/>
              <a:t>The following example display delay </a:t>
            </a:r>
            <a:r>
              <a:rPr lang="en-US" baseline="0" dirty="0" err="1"/>
              <a:t>Vicon</a:t>
            </a:r>
            <a:r>
              <a:rPr lang="en-US" baseline="0" dirty="0"/>
              <a:t> and control, there are delays on long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74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time delay will cause the controlled system to exhibit unexpected behavior. </a:t>
            </a:r>
          </a:p>
          <a:p>
            <a:r>
              <a:rPr lang="en-US" dirty="0"/>
              <a:t>discuss why this is important and what can be learned from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23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of  UAV use globally, </a:t>
            </a:r>
            <a:r>
              <a:rPr lang="en-US" baseline="0" dirty="0"/>
              <a:t>Why should I care? </a:t>
            </a:r>
            <a:endParaRPr lang="en-US" dirty="0"/>
          </a:p>
          <a:p>
            <a:r>
              <a:rPr lang="en-US" baseline="0" dirty="0"/>
              <a:t>These advantages, </a:t>
            </a:r>
            <a:r>
              <a:rPr lang="en-US" baseline="0" dirty="0" err="1"/>
              <a:t>uavs</a:t>
            </a:r>
            <a:r>
              <a:rPr lang="en-US" baseline="0" dirty="0"/>
              <a:t> are faster at gathering data, </a:t>
            </a:r>
            <a:r>
              <a:rPr lang="en-US" baseline="0" dirty="0" err="1"/>
              <a:t>uavs</a:t>
            </a:r>
            <a:r>
              <a:rPr lang="en-US" baseline="0" dirty="0"/>
              <a:t> reduce human risk natural disaster, deploy </a:t>
            </a:r>
            <a:r>
              <a:rPr lang="en-US" baseline="0" dirty="0" err="1"/>
              <a:t>uav</a:t>
            </a:r>
            <a:r>
              <a:rPr lang="en-US" baseline="0" dirty="0"/>
              <a:t> cheaper than hiring someone</a:t>
            </a:r>
          </a:p>
          <a:p>
            <a:r>
              <a:rPr lang="en-US" baseline="0" dirty="0"/>
              <a:t>Manned aircraft more reliable</a:t>
            </a:r>
            <a:r>
              <a:rPr lang="en-US" dirty="0"/>
              <a:t>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5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What is the effective radio range of paired </a:t>
            </a:r>
            <a:r>
              <a:rPr lang="en-US" dirty="0" err="1"/>
              <a:t>XBee</a:t>
            </a:r>
            <a:r>
              <a:rPr lang="en-US" dirty="0"/>
              <a:t>-Pros?</a:t>
            </a:r>
          </a:p>
          <a:p>
            <a:pPr lvl="0"/>
            <a:r>
              <a:rPr lang="en-US" dirty="0"/>
              <a:t>Which antenna length combination results in furthest range?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82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short duration UAVs require radio communication with a ground station. </a:t>
            </a:r>
          </a:p>
          <a:p>
            <a:r>
              <a:rPr lang="en-US" dirty="0"/>
              <a:t>International </a:t>
            </a:r>
            <a:r>
              <a:rPr lang="en-US" dirty="0" err="1"/>
              <a:t>XBee</a:t>
            </a:r>
            <a:r>
              <a:rPr lang="en-US" dirty="0"/>
              <a:t>-Pros have a specification outdoor range of up to 750 m.</a:t>
            </a:r>
          </a:p>
          <a:p>
            <a:r>
              <a:rPr lang="en-US" dirty="0"/>
              <a:t>ZigBee radios common due to their </a:t>
            </a:r>
          </a:p>
          <a:p>
            <a:pPr lvl="1"/>
            <a:r>
              <a:rPr lang="en-US" dirty="0"/>
              <a:t>low cost, </a:t>
            </a:r>
          </a:p>
          <a:p>
            <a:pPr lvl="1"/>
            <a:r>
              <a:rPr lang="en-US" dirty="0"/>
              <a:t>low power consumption, </a:t>
            </a:r>
          </a:p>
          <a:p>
            <a:pPr lvl="1"/>
            <a:r>
              <a:rPr lang="en-US" dirty="0"/>
              <a:t>and compact form factor. </a:t>
            </a:r>
          </a:p>
          <a:p>
            <a:pPr lvl="0"/>
            <a:r>
              <a:rPr lang="en-US" dirty="0"/>
              <a:t>Test</a:t>
            </a:r>
            <a:r>
              <a:rPr lang="en-US" baseline="0" dirty="0"/>
              <a:t> at Havelock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58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performed for every test location</a:t>
            </a:r>
          </a:p>
          <a:p>
            <a:r>
              <a:rPr lang="en-US" dirty="0"/>
              <a:t>What data is collected</a:t>
            </a:r>
          </a:p>
          <a:p>
            <a:r>
              <a:rPr lang="en-US" dirty="0"/>
              <a:t>Target</a:t>
            </a:r>
            <a:r>
              <a:rPr lang="en-US" baseline="0" dirty="0"/>
              <a:t> altitude 50 m; 15.24 m separate; RSSI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33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Two </a:t>
            </a:r>
            <a:r>
              <a:rPr lang="en-US" baseline="0" dirty="0" err="1"/>
              <a:t>Odroid</a:t>
            </a:r>
            <a:r>
              <a:rPr lang="en-US" baseline="0" dirty="0"/>
              <a:t> configurations were used</a:t>
            </a:r>
          </a:p>
          <a:p>
            <a:r>
              <a:rPr lang="en-US" baseline="0" dirty="0"/>
              <a:t>Effected RSSI</a:t>
            </a:r>
          </a:p>
          <a:p>
            <a:r>
              <a:rPr lang="en-US" dirty="0"/>
              <a:t>discuss why this is important and what can be learned from this.</a:t>
            </a:r>
            <a:endParaRPr lang="en-US" baseline="0" dirty="0"/>
          </a:p>
          <a:p>
            <a:r>
              <a:rPr lang="en-US" dirty="0"/>
              <a:t>The placement of a radio on an unmanned aerial vehicle with respect to the surrounding electronics effects received signal strength of the receiver.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70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RSSI (</a:t>
            </a:r>
            <a:r>
              <a:rPr lang="en-US" dirty="0" err="1"/>
              <a:t>dBm</a:t>
            </a:r>
            <a:r>
              <a:rPr lang="en-US" dirty="0"/>
              <a:t>) – Range [-110, -32], define RSSI</a:t>
            </a:r>
          </a:p>
          <a:p>
            <a:r>
              <a:rPr lang="en-US" dirty="0"/>
              <a:t>Both </a:t>
            </a:r>
            <a:r>
              <a:rPr lang="en-US" dirty="0" err="1"/>
              <a:t>XBee</a:t>
            </a:r>
            <a:r>
              <a:rPr lang="en-US" dirty="0"/>
              <a:t>-Pros with 2.4 GHz 1/4 wavelength antennas (1.0”)</a:t>
            </a:r>
          </a:p>
          <a:p>
            <a:r>
              <a:rPr lang="en-US" dirty="0"/>
              <a:t>Vertical vs Horizontal distance (meters) </a:t>
            </a:r>
            <a:r>
              <a:rPr lang="en-US" baseline="0" dirty="0"/>
              <a:t> </a:t>
            </a:r>
            <a:r>
              <a:rPr lang="en-US" dirty="0"/>
              <a:t>– 76 m-by-120 m</a:t>
            </a:r>
          </a:p>
          <a:p>
            <a:r>
              <a:rPr lang="en-US" dirty="0"/>
              <a:t>Lines = flight path where a</a:t>
            </a:r>
            <a:r>
              <a:rPr lang="en-US" baseline="0" dirty="0"/>
              <a:t> packet was received</a:t>
            </a:r>
            <a:endParaRPr lang="en-US" dirty="0"/>
          </a:p>
          <a:p>
            <a:r>
              <a:rPr lang="en-US" dirty="0"/>
              <a:t>There is a difference between indicated RSSI values of </a:t>
            </a:r>
            <a:r>
              <a:rPr lang="en-US" dirty="0" err="1"/>
              <a:t>Xbee</a:t>
            </a:r>
            <a:r>
              <a:rPr lang="en-US" dirty="0"/>
              <a:t>-Pro pair</a:t>
            </a:r>
          </a:p>
          <a:p>
            <a:r>
              <a:rPr lang="en-US" dirty="0"/>
              <a:t>discuss why this is important and what can be learned from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50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</a:t>
            </a:r>
            <a:r>
              <a:rPr lang="en-US" dirty="0" err="1"/>
              <a:t>XBee</a:t>
            </a:r>
            <a:r>
              <a:rPr lang="en-US" dirty="0"/>
              <a:t>-Pros with 900 MHz 1/4 wavelength antennas (3.5”)</a:t>
            </a:r>
          </a:p>
          <a:p>
            <a:r>
              <a:rPr lang="en-US" dirty="0"/>
              <a:t>Vertical vs Horizontal distance (meters)   – 96 m-by-120 m</a:t>
            </a:r>
          </a:p>
          <a:p>
            <a:r>
              <a:rPr lang="en-US" dirty="0"/>
              <a:t>discuss why this is important and what can be learned from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58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UAV</a:t>
            </a:r>
            <a:r>
              <a:rPr lang="en-US" baseline="0" dirty="0"/>
              <a:t> path</a:t>
            </a:r>
          </a:p>
          <a:p>
            <a:r>
              <a:rPr lang="en-US" baseline="0" dirty="0"/>
              <a:t>    time stamp sync GPS and RSSI</a:t>
            </a:r>
            <a:endParaRPr lang="en-US" dirty="0"/>
          </a:p>
          <a:p>
            <a:r>
              <a:rPr lang="en-US" dirty="0"/>
              <a:t>2 defective </a:t>
            </a:r>
            <a:r>
              <a:rPr lang="en-US" dirty="0" err="1"/>
              <a:t>XBee</a:t>
            </a:r>
            <a:r>
              <a:rPr lang="en-US" dirty="0"/>
              <a:t>-Pros, 1 defective </a:t>
            </a:r>
            <a:r>
              <a:rPr lang="en-US" dirty="0" err="1"/>
              <a:t>Xbee</a:t>
            </a:r>
            <a:r>
              <a:rPr lang="en-US" dirty="0"/>
              <a:t>-Pro</a:t>
            </a:r>
          </a:p>
          <a:p>
            <a:r>
              <a:rPr lang="en-US" dirty="0"/>
              <a:t>discuss why this is important and what can be learned from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92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 quantized</a:t>
            </a:r>
            <a:r>
              <a:rPr lang="en-US" baseline="0" dirty="0"/>
              <a:t> </a:t>
            </a:r>
            <a:r>
              <a:rPr lang="en-US" dirty="0"/>
              <a:t>proper</a:t>
            </a:r>
            <a:r>
              <a:rPr lang="en-US" baseline="0" dirty="0"/>
              <a:t> RSSI vs improper RSSI values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Odroid</a:t>
            </a:r>
            <a:r>
              <a:rPr lang="en-US" baseline="0" dirty="0"/>
              <a:t> power cycle</a:t>
            </a:r>
          </a:p>
          <a:p>
            <a:r>
              <a:rPr lang="en-US" dirty="0"/>
              <a:t>discuss why this is important and what can be learned from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75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22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remind people of what you did. </a:t>
            </a:r>
          </a:p>
          <a:p>
            <a:r>
              <a:rPr lang="en-US" dirty="0"/>
              <a:t>Navigation task for radio test, manual piloted, test and automate outdoor </a:t>
            </a:r>
            <a:r>
              <a:rPr lang="en-US" dirty="0" err="1"/>
              <a:t>nav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7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Why? This is an</a:t>
            </a:r>
            <a:r>
              <a:rPr lang="en-US" baseline="0" dirty="0"/>
              <a:t> </a:t>
            </a:r>
            <a:r>
              <a:rPr lang="en-US" baseline="0" dirty="0" err="1"/>
              <a:t>AscTec</a:t>
            </a:r>
            <a:r>
              <a:rPr lang="en-US" baseline="0" dirty="0"/>
              <a:t> Hummingbird. </a:t>
            </a:r>
          </a:p>
          <a:p>
            <a:r>
              <a:rPr lang="en-US" baseline="0" dirty="0"/>
              <a:t>A failed motor assembly, Identify why, emphasizes danger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65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Rotor craft, hover, presence of delayed packets, safer system</a:t>
            </a:r>
          </a:p>
          <a:p>
            <a:r>
              <a:rPr lang="en-US" dirty="0"/>
              <a:t>No correlate</a:t>
            </a:r>
            <a:r>
              <a:rPr lang="en-US" baseline="0" dirty="0"/>
              <a:t> </a:t>
            </a:r>
            <a:r>
              <a:rPr lang="en-US" dirty="0"/>
              <a:t>Power and vehicle performance</a:t>
            </a:r>
          </a:p>
          <a:p>
            <a:r>
              <a:rPr lang="en-US" dirty="0" err="1"/>
              <a:t>ARDrone</a:t>
            </a:r>
            <a:r>
              <a:rPr lang="en-US" dirty="0"/>
              <a:t> propellers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increased power consumption, no difference other 2 types. </a:t>
            </a:r>
          </a:p>
          <a:p>
            <a:r>
              <a:rPr lang="en-US" dirty="0"/>
              <a:t>Propeller type, no effect,</a:t>
            </a:r>
            <a:r>
              <a:rPr lang="en-US" baseline="0" dirty="0"/>
              <a:t> </a:t>
            </a:r>
            <a:r>
              <a:rPr lang="en-US" dirty="0"/>
              <a:t>position error measurements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7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&gt;=2 USB devices on different channels, same baud rate, different topics: require different ROS namespaces = reliable communications.</a:t>
            </a:r>
          </a:p>
          <a:p>
            <a:r>
              <a:rPr lang="en-US" dirty="0"/>
              <a:t>effective radio range tested so far &lt; International </a:t>
            </a:r>
            <a:r>
              <a:rPr lang="en-US" dirty="0" err="1"/>
              <a:t>XBee</a:t>
            </a:r>
            <a:r>
              <a:rPr lang="en-US" dirty="0"/>
              <a:t>-Pros (750</a:t>
            </a:r>
            <a:r>
              <a:rPr lang="en-US" baseline="0" dirty="0"/>
              <a:t> 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Reliable power splitting solution,</a:t>
            </a:r>
            <a:r>
              <a:rPr lang="en-US" baseline="0" dirty="0"/>
              <a:t> safer quicker testing </a:t>
            </a:r>
            <a:endParaRPr lang="en-US" dirty="0"/>
          </a:p>
          <a:p>
            <a:r>
              <a:rPr lang="en-US" dirty="0"/>
              <a:t>A full set of tests conducted with equipment (2 </a:t>
            </a:r>
            <a:r>
              <a:rPr lang="en-US" dirty="0" err="1"/>
              <a:t>XBee</a:t>
            </a:r>
            <a:r>
              <a:rPr lang="en-US" dirty="0"/>
              <a:t>-Pros with attached 2.4 GHz 1/4 wavelength antennas, 2 </a:t>
            </a:r>
            <a:r>
              <a:rPr lang="en-US" dirty="0" err="1"/>
              <a:t>XBee</a:t>
            </a:r>
            <a:r>
              <a:rPr lang="en-US" dirty="0"/>
              <a:t>-Pros with attached co-axial connection, 4 </a:t>
            </a:r>
            <a:r>
              <a:rPr lang="en-US" dirty="0" err="1"/>
              <a:t>Sparkfun</a:t>
            </a:r>
            <a:r>
              <a:rPr lang="en-US" dirty="0"/>
              <a:t> Explorer Dongles, 2 co-axial normal-mode helical 900 MHz 1/4 wavelength antennas) purchased at the same time would alleviate test bias.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236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89% of 140 failed</a:t>
            </a:r>
            <a:r>
              <a:rPr lang="en-US" baseline="0" dirty="0">
                <a:solidFill>
                  <a:schemeClr val="bg1"/>
                </a:solidFill>
              </a:rPr>
              <a:t> flights</a:t>
            </a:r>
            <a:r>
              <a:rPr lang="en-US" dirty="0">
                <a:solidFill>
                  <a:schemeClr val="bg1"/>
                </a:solidFill>
              </a:rPr>
              <a:t> out of 923 flights, time delayed packets. safe flight, packet time delay: pre-flight check update rates: sense, control; monitor message time delay, make a decision</a:t>
            </a:r>
          </a:p>
          <a:p>
            <a:r>
              <a:rPr lang="en-US" dirty="0">
                <a:solidFill>
                  <a:schemeClr val="bg1"/>
                </a:solidFill>
              </a:rPr>
              <a:t>improperly configured network device caused 4 test failures; properly configure,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devices pose sys network;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pre-flight check of devices connected, warning system new devices</a:t>
            </a:r>
          </a:p>
          <a:p>
            <a:r>
              <a:rPr lang="en-US" dirty="0">
                <a:solidFill>
                  <a:schemeClr val="bg1"/>
                </a:solidFill>
              </a:rPr>
              <a:t>Serial communication was interrupted during 6 flight;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using USB radio device, actively monitor for pipe halts and/or stalls. </a:t>
            </a:r>
          </a:p>
          <a:p>
            <a:r>
              <a:rPr lang="en-US" dirty="0">
                <a:solidFill>
                  <a:schemeClr val="bg1"/>
                </a:solidFill>
              </a:rPr>
              <a:t>indoor positioning, blocked,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markers can be obfuscated, GPS denied scenario;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pre-flight check positioning system operating;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monitor for abnormal values, perform a safety action. </a:t>
            </a:r>
          </a:p>
          <a:p>
            <a:r>
              <a:rPr lang="en-US" dirty="0">
                <a:solidFill>
                  <a:schemeClr val="bg1"/>
                </a:solidFill>
              </a:rPr>
              <a:t>Hardware exhibit performance degradation over time. placement of a radio on a rotorcraft, surrounding electronics,</a:t>
            </a:r>
            <a:r>
              <a:rPr lang="en-US" baseline="0" dirty="0">
                <a:solidFill>
                  <a:schemeClr val="bg1"/>
                </a:solidFill>
              </a:rPr>
              <a:t> RSSI;</a:t>
            </a:r>
            <a:r>
              <a:rPr lang="en-US" dirty="0">
                <a:solidFill>
                  <a:schemeClr val="bg1"/>
                </a:solidFill>
              </a:rPr>
              <a:t> Careful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placement of a radio, pre-flight check of </a:t>
            </a:r>
            <a:r>
              <a:rPr lang="en-US" dirty="0" err="1">
                <a:solidFill>
                  <a:schemeClr val="bg1"/>
                </a:solidFill>
              </a:rPr>
              <a:t>rssi</a:t>
            </a:r>
            <a:r>
              <a:rPr lang="en-US" dirty="0">
                <a:solidFill>
                  <a:schemeClr val="bg1"/>
                </a:solidFill>
              </a:rPr>
              <a:t>, adjust radio and/or electronic devices; monitor RSSI for abrupt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6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Lee </a:t>
            </a:r>
            <a:r>
              <a:rPr lang="en-US" baseline="0" dirty="0"/>
              <a:t>– a scheme actuator FDI; </a:t>
            </a:r>
            <a:r>
              <a:rPr lang="en-US" baseline="0" dirty="0" err="1"/>
              <a:t>Pappu</a:t>
            </a:r>
            <a:r>
              <a:rPr lang="en-US" baseline="0" dirty="0"/>
              <a:t> – used an observer, FTC algorithm; Steinberg – review of algorithms for  FDI and FTC </a:t>
            </a:r>
            <a:r>
              <a:rPr lang="en-US" dirty="0"/>
              <a:t>(redundancy) </a:t>
            </a:r>
          </a:p>
          <a:p>
            <a:r>
              <a:rPr lang="en-US" dirty="0"/>
              <a:t>UAV testing – FDD and FTC</a:t>
            </a:r>
          </a:p>
          <a:p>
            <a:r>
              <a:rPr lang="en-US" dirty="0"/>
              <a:t>Cork – sensor FDD; Heredia – sensor FTC; Zhang – compare algorithms for FDD and FTC;</a:t>
            </a:r>
            <a:r>
              <a:rPr lang="en-US" baseline="0" dirty="0"/>
              <a:t> assume fault is in actuator or sensor </a:t>
            </a:r>
          </a:p>
          <a:p>
            <a:r>
              <a:rPr lang="en-US" dirty="0"/>
              <a:t>Radio Testing;</a:t>
            </a:r>
            <a:r>
              <a:rPr lang="en-US" baseline="0" dirty="0"/>
              <a:t> Palmer – </a:t>
            </a:r>
            <a:r>
              <a:rPr lang="en-US" baseline="0" dirty="0" err="1"/>
              <a:t>comms</a:t>
            </a:r>
            <a:r>
              <a:rPr lang="en-US" baseline="0" dirty="0"/>
              <a:t> UAV n water nodes, water node </a:t>
            </a:r>
            <a:r>
              <a:rPr lang="en-US" baseline="0" dirty="0" err="1"/>
              <a:t>comms</a:t>
            </a:r>
            <a:r>
              <a:rPr lang="en-US" baseline="0" dirty="0"/>
              <a:t>; </a:t>
            </a:r>
          </a:p>
          <a:p>
            <a:r>
              <a:rPr lang="en-US" dirty="0"/>
              <a:t>-Related Work: highlight the contributions of the works to the general category they are under and also to briefly discuss what they didn't do. 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1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Investigation Topics,</a:t>
            </a:r>
          </a:p>
          <a:p>
            <a:r>
              <a:rPr lang="en-US" dirty="0"/>
              <a:t>These</a:t>
            </a:r>
            <a:r>
              <a:rPr lang="en-US" baseline="0" dirty="0"/>
              <a:t> are the questions that this project sought to address.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63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</a:t>
            </a:r>
            <a:r>
              <a:rPr lang="en-US" baseline="0" dirty="0"/>
              <a:t> a little more about each, add topics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5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following slides present the Flight System Test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1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Formal test procedure</a:t>
            </a:r>
          </a:p>
          <a:p>
            <a:r>
              <a:rPr lang="en-US" dirty="0"/>
              <a:t>Manual flight – </a:t>
            </a:r>
            <a:r>
              <a:rPr lang="en-US" dirty="0" err="1"/>
              <a:t>uav</a:t>
            </a:r>
            <a:r>
              <a:rPr lang="en-US" dirty="0"/>
              <a:t> working prior to repeated tests</a:t>
            </a:r>
          </a:p>
          <a:p>
            <a:r>
              <a:rPr lang="en-US" dirty="0"/>
              <a:t>Test setup, start</a:t>
            </a:r>
            <a:r>
              <a:rPr lang="en-US" baseline="0" dirty="0"/>
              <a:t> auto test </a:t>
            </a:r>
            <a:r>
              <a:rPr lang="en-US" baseline="0" dirty="0" err="1"/>
              <a:t>sw</a:t>
            </a:r>
            <a:r>
              <a:rPr lang="en-US" baseline="0" dirty="0"/>
              <a:t>, watch test maneuvers, auto test </a:t>
            </a:r>
            <a:r>
              <a:rPr lang="en-US" baseline="0" dirty="0" err="1"/>
              <a:t>sw</a:t>
            </a:r>
            <a:r>
              <a:rPr lang="en-US" baseline="0" dirty="0"/>
              <a:t> </a:t>
            </a:r>
            <a:r>
              <a:rPr lang="en-US" baseline="0" dirty="0" err="1"/>
              <a:t>shutsdown</a:t>
            </a:r>
            <a:r>
              <a:rPr lang="en-US" baseline="0" dirty="0"/>
              <a:t>, change log, start another test</a:t>
            </a:r>
            <a:endParaRPr lang="en-US" dirty="0"/>
          </a:p>
          <a:p>
            <a:r>
              <a:rPr lang="en-US" dirty="0"/>
              <a:t>Cage,</a:t>
            </a:r>
            <a:r>
              <a:rPr lang="en-US" baseline="0" dirty="0"/>
              <a:t> motion capture cameras and reflective markers, + reduce test 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3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operation of motors; 90,180, </a:t>
            </a:r>
            <a:r>
              <a:rPr lang="en-US" dirty="0" err="1"/>
              <a:t>cw</a:t>
            </a:r>
            <a:r>
              <a:rPr lang="en-US" dirty="0"/>
              <a:t>, </a:t>
            </a:r>
            <a:r>
              <a:rPr lang="en-US" dirty="0" err="1"/>
              <a:t>ccw</a:t>
            </a:r>
            <a:r>
              <a:rPr lang="en-US" dirty="0"/>
              <a:t>; 1; 2; 3; land and turn off motors for next</a:t>
            </a:r>
            <a:r>
              <a:rPr lang="en-US" baseline="0" dirty="0"/>
              <a:t> test</a:t>
            </a:r>
            <a:endParaRPr lang="en-US" dirty="0"/>
          </a:p>
          <a:p>
            <a:r>
              <a:rPr lang="en-US" b="1" dirty="0"/>
              <a:t>Replicate basic rotor craft flight</a:t>
            </a:r>
            <a:r>
              <a:rPr lang="en-US" b="1" baseline="0" dirty="0"/>
              <a:t> maneuvers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0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1AE7-0004-4BDD-8F25-33ACAFB17349}" type="datetime1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95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5BFE-6597-4A17-BA33-42BE8B1E340C}" type="datetime1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9EB66-2594-4EB6-B403-7BE1F4241F6F}" type="datetime1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9CC4-343C-4AE7-A37A-7DC8A5DB2BE8}" type="datetime1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5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2226-58F5-48AD-8BA5-8C13C293D6ED}" type="datetime1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7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4775E-7DA4-43D7-A765-F3BF6DA16194}" type="datetime1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66BF-DF3D-4D9E-A4D0-A63F54E2AAD6}" type="datetime1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7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E676E-A269-4FB0-A471-469642DE49D3}" type="datetime1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80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3AA55-E1ED-454A-9020-145608395B87}" type="datetime1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2531-F167-4778-8BC5-91E478A543EA}" type="datetime1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1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52D1-F7D0-4118-B490-EF173C83C717}" type="datetime1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0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9DD6F-3B1A-4758-8889-BF3BFA04029F}" type="datetime1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mp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mp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1436" y="2084864"/>
            <a:ext cx="8329127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Unmanned Aerial Vehicle Flight System Failure and Radio Range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33119"/>
            <a:ext cx="9144000" cy="534956"/>
          </a:xfrm>
        </p:spPr>
        <p:txBody>
          <a:bodyPr/>
          <a:lstStyle/>
          <a:p>
            <a:r>
              <a:rPr lang="en-US" dirty="0"/>
              <a:t>William Willie Wells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036664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120640"/>
            <a:ext cx="914400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39" y="6035040"/>
            <a:ext cx="2743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NSF IIA-1539070 https://en.wikipedia.org/wiki/File:NSF_Logo.jpg</a:t>
            </a:r>
          </a:p>
          <a:p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955280" y="6035040"/>
            <a:ext cx="40233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USDA-NIFA 2013-67021-20947 </a:t>
            </a:r>
          </a:p>
          <a:p>
            <a:pPr algn="ctr"/>
            <a:r>
              <a:rPr lang="en-US" sz="1000" dirty="0"/>
              <a:t>https://commons.wikimedia.org/wiki/File:US-DeptOfAgriculture-Seal.svg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130" y="443595"/>
            <a:ext cx="2442122" cy="100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04820" y="475077"/>
            <a:ext cx="1535795" cy="1116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827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84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Flight System Test Setup</a:t>
            </a:r>
          </a:p>
          <a:p>
            <a:pPr marL="0" indent="0">
              <a:buNone/>
            </a:pPr>
            <a:r>
              <a:rPr lang="en-US" dirty="0"/>
              <a:t>Reliability and Failure</a:t>
            </a:r>
          </a:p>
          <a:p>
            <a:pPr lvl="2"/>
            <a:r>
              <a:rPr lang="en-US" dirty="0"/>
              <a:t>Under what conditions does an unmanned aerial vehicle fail?</a:t>
            </a:r>
          </a:p>
          <a:p>
            <a:pPr lvl="2"/>
            <a:r>
              <a:rPr lang="en-US" dirty="0"/>
              <a:t>How reliable is each unmanned aerial vehicle?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Time and Time Delay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Radio Range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Future Work and Conclusions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10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98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354" y="0"/>
            <a:ext cx="5063093" cy="788276"/>
          </a:xfrm>
        </p:spPr>
        <p:txBody>
          <a:bodyPr/>
          <a:lstStyle/>
          <a:p>
            <a:r>
              <a:rPr lang="en-US" dirty="0"/>
              <a:t>Flight System 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85332" y="6292622"/>
            <a:ext cx="2743200" cy="365125"/>
          </a:xfrm>
        </p:spPr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pPr/>
              <a:t>11</a:t>
            </a:fld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586537"/>
              </p:ext>
            </p:extLst>
          </p:nvPr>
        </p:nvGraphicFramePr>
        <p:xfrm>
          <a:off x="631522" y="788276"/>
          <a:ext cx="10092266" cy="5525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377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5279" y="21875"/>
            <a:ext cx="7376921" cy="813425"/>
          </a:xfrm>
        </p:spPr>
        <p:txBody>
          <a:bodyPr>
            <a:normAutofit/>
          </a:bodyPr>
          <a:lstStyle/>
          <a:p>
            <a:r>
              <a:rPr lang="en-US" dirty="0"/>
              <a:t>Flight System Tests Per Vehicle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12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7147"/>
            <a:ext cx="3985720" cy="45943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746927"/>
              </p:ext>
            </p:extLst>
          </p:nvPr>
        </p:nvGraphicFramePr>
        <p:xfrm>
          <a:off x="3985721" y="1628112"/>
          <a:ext cx="8206281" cy="3612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08">
                  <a:extLst>
                    <a:ext uri="{9D8B030D-6E8A-4147-A177-3AD203B41FA5}">
                      <a16:colId xmlns:a16="http://schemas.microsoft.com/office/drawing/2014/main" val="104207789"/>
                    </a:ext>
                  </a:extLst>
                </a:gridCol>
                <a:gridCol w="1610873">
                  <a:extLst>
                    <a:ext uri="{9D8B030D-6E8A-4147-A177-3AD203B41FA5}">
                      <a16:colId xmlns:a16="http://schemas.microsoft.com/office/drawing/2014/main" val="1468017455"/>
                    </a:ext>
                  </a:extLst>
                </a:gridCol>
                <a:gridCol w="1208155">
                  <a:extLst>
                    <a:ext uri="{9D8B030D-6E8A-4147-A177-3AD203B41FA5}">
                      <a16:colId xmlns:a16="http://schemas.microsoft.com/office/drawing/2014/main" val="3765868624"/>
                    </a:ext>
                  </a:extLst>
                </a:gridCol>
                <a:gridCol w="552299">
                  <a:extLst>
                    <a:ext uri="{9D8B030D-6E8A-4147-A177-3AD203B41FA5}">
                      <a16:colId xmlns:a16="http://schemas.microsoft.com/office/drawing/2014/main" val="1645319164"/>
                    </a:ext>
                  </a:extLst>
                </a:gridCol>
                <a:gridCol w="575312">
                  <a:extLst>
                    <a:ext uri="{9D8B030D-6E8A-4147-A177-3AD203B41FA5}">
                      <a16:colId xmlns:a16="http://schemas.microsoft.com/office/drawing/2014/main" val="4083930024"/>
                    </a:ext>
                  </a:extLst>
                </a:gridCol>
                <a:gridCol w="517781">
                  <a:extLst>
                    <a:ext uri="{9D8B030D-6E8A-4147-A177-3AD203B41FA5}">
                      <a16:colId xmlns:a16="http://schemas.microsoft.com/office/drawing/2014/main" val="1085354892"/>
                    </a:ext>
                  </a:extLst>
                </a:gridCol>
                <a:gridCol w="529287">
                  <a:extLst>
                    <a:ext uri="{9D8B030D-6E8A-4147-A177-3AD203B41FA5}">
                      <a16:colId xmlns:a16="http://schemas.microsoft.com/office/drawing/2014/main" val="3725384465"/>
                    </a:ext>
                  </a:extLst>
                </a:gridCol>
                <a:gridCol w="517781">
                  <a:extLst>
                    <a:ext uri="{9D8B030D-6E8A-4147-A177-3AD203B41FA5}">
                      <a16:colId xmlns:a16="http://schemas.microsoft.com/office/drawing/2014/main" val="3138379782"/>
                    </a:ext>
                  </a:extLst>
                </a:gridCol>
                <a:gridCol w="529287">
                  <a:extLst>
                    <a:ext uri="{9D8B030D-6E8A-4147-A177-3AD203B41FA5}">
                      <a16:colId xmlns:a16="http://schemas.microsoft.com/office/drawing/2014/main" val="2323304419"/>
                    </a:ext>
                  </a:extLst>
                </a:gridCol>
                <a:gridCol w="494768">
                  <a:extLst>
                    <a:ext uri="{9D8B030D-6E8A-4147-A177-3AD203B41FA5}">
                      <a16:colId xmlns:a16="http://schemas.microsoft.com/office/drawing/2014/main" val="4164586155"/>
                    </a:ext>
                  </a:extLst>
                </a:gridCol>
                <a:gridCol w="506274">
                  <a:extLst>
                    <a:ext uri="{9D8B030D-6E8A-4147-A177-3AD203B41FA5}">
                      <a16:colId xmlns:a16="http://schemas.microsoft.com/office/drawing/2014/main" val="1001851772"/>
                    </a:ext>
                  </a:extLst>
                </a:gridCol>
                <a:gridCol w="471756">
                  <a:extLst>
                    <a:ext uri="{9D8B030D-6E8A-4147-A177-3AD203B41FA5}">
                      <a16:colId xmlns:a16="http://schemas.microsoft.com/office/drawing/2014/main" val="3498860375"/>
                    </a:ext>
                  </a:extLst>
                </a:gridCol>
              </a:tblGrid>
              <a:tr h="4531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Vehicle 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Propeller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3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4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5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7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8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9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965239254"/>
                  </a:ext>
                </a:extLst>
              </a:tr>
              <a:tr h="558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AscTec</a:t>
                      </a:r>
                      <a:r>
                        <a:rPr lang="en-US" sz="1100" u="none" strike="noStrike" dirty="0">
                          <a:effectLst/>
                        </a:rPr>
                        <a:t> Hummingbird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AscTec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Safety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248102030"/>
                  </a:ext>
                </a:extLst>
              </a:tr>
              <a:tr h="483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AscTec</a:t>
                      </a:r>
                      <a:r>
                        <a:rPr lang="en-US" sz="1100" u="none" strike="noStrike" dirty="0">
                          <a:effectLst/>
                        </a:rPr>
                        <a:t> Hummingbird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AscTec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Safety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64423005"/>
                  </a:ext>
                </a:extLst>
              </a:tr>
              <a:tr h="558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AscTec</a:t>
                      </a:r>
                      <a:r>
                        <a:rPr lang="en-US" sz="1100" u="none" strike="noStrike" dirty="0">
                          <a:effectLst/>
                        </a:rPr>
                        <a:t> Hummingbird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AscTec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Safety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451716208"/>
                  </a:ext>
                </a:extLst>
              </a:tr>
              <a:tr h="597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AscTec</a:t>
                      </a:r>
                      <a:r>
                        <a:rPr lang="en-US" sz="1100" u="none" strike="noStrike" dirty="0">
                          <a:effectLst/>
                        </a:rPr>
                        <a:t> Hummingbird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AscTec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Normal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631884699"/>
                  </a:ext>
                </a:extLst>
              </a:tr>
              <a:tr h="558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AscTec</a:t>
                      </a:r>
                      <a:r>
                        <a:rPr lang="en-US" sz="1100" u="none" strike="noStrike" dirty="0">
                          <a:effectLst/>
                        </a:rPr>
                        <a:t> Hummingbird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ARDrone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434165533"/>
                  </a:ext>
                </a:extLst>
              </a:tr>
              <a:tr h="403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ARDrone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ARDrone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998499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678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3419"/>
            <a:ext cx="10515600" cy="97746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Flight System Failure Analysis Vehicle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13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89" y="4993235"/>
            <a:ext cx="2021306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7" y="4993235"/>
            <a:ext cx="1599261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56" y="4993235"/>
            <a:ext cx="18511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889" y="4993235"/>
            <a:ext cx="1682750" cy="1143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6136235"/>
            <a:ext cx="133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1-3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5698" y="6130976"/>
            <a:ext cx="133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44563" y="6130975"/>
            <a:ext cx="133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50524" y="6141481"/>
            <a:ext cx="133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162756"/>
              </p:ext>
            </p:extLst>
          </p:nvPr>
        </p:nvGraphicFramePr>
        <p:xfrm>
          <a:off x="1" y="804042"/>
          <a:ext cx="12191999" cy="3969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04">
                  <a:extLst>
                    <a:ext uri="{9D8B030D-6E8A-4147-A177-3AD203B41FA5}">
                      <a16:colId xmlns:a16="http://schemas.microsoft.com/office/drawing/2014/main" val="3997271569"/>
                    </a:ext>
                  </a:extLst>
                </a:gridCol>
                <a:gridCol w="3025823">
                  <a:extLst>
                    <a:ext uri="{9D8B030D-6E8A-4147-A177-3AD203B41FA5}">
                      <a16:colId xmlns:a16="http://schemas.microsoft.com/office/drawing/2014/main" val="3071362487"/>
                    </a:ext>
                  </a:extLst>
                </a:gridCol>
                <a:gridCol w="2235639">
                  <a:extLst>
                    <a:ext uri="{9D8B030D-6E8A-4147-A177-3AD203B41FA5}">
                      <a16:colId xmlns:a16="http://schemas.microsoft.com/office/drawing/2014/main" val="784813194"/>
                    </a:ext>
                  </a:extLst>
                </a:gridCol>
                <a:gridCol w="1792366">
                  <a:extLst>
                    <a:ext uri="{9D8B030D-6E8A-4147-A177-3AD203B41FA5}">
                      <a16:colId xmlns:a16="http://schemas.microsoft.com/office/drawing/2014/main" val="1064213612"/>
                    </a:ext>
                  </a:extLst>
                </a:gridCol>
                <a:gridCol w="1676729">
                  <a:extLst>
                    <a:ext uri="{9D8B030D-6E8A-4147-A177-3AD203B41FA5}">
                      <a16:colId xmlns:a16="http://schemas.microsoft.com/office/drawing/2014/main" val="990552273"/>
                    </a:ext>
                  </a:extLst>
                </a:gridCol>
                <a:gridCol w="2312738">
                  <a:extLst>
                    <a:ext uri="{9D8B030D-6E8A-4147-A177-3AD203B41FA5}">
                      <a16:colId xmlns:a16="http://schemas.microsoft.com/office/drawing/2014/main" val="2541488668"/>
                    </a:ext>
                  </a:extLst>
                </a:gridCol>
              </a:tblGrid>
              <a:tr h="567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Vehicle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Vehicle Type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Propeller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Failed Tests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Total Tests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Failure Rate (%)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669327"/>
                  </a:ext>
                </a:extLst>
              </a:tr>
              <a:tr h="567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AscTec</a:t>
                      </a:r>
                      <a:r>
                        <a:rPr lang="en-US" sz="2000" u="none" strike="noStrike" dirty="0">
                          <a:effectLst/>
                        </a:rPr>
                        <a:t> Hummingbird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AscTec</a:t>
                      </a:r>
                      <a:r>
                        <a:rPr lang="en-US" sz="2000" u="none" strike="noStrike" dirty="0">
                          <a:effectLst/>
                        </a:rPr>
                        <a:t> Safety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4512948"/>
                  </a:ext>
                </a:extLst>
              </a:tr>
              <a:tr h="567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AscTec</a:t>
                      </a:r>
                      <a:r>
                        <a:rPr lang="en-US" sz="2000" u="none" strike="noStrike" dirty="0">
                          <a:effectLst/>
                        </a:rPr>
                        <a:t> Hummingbird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AscTec</a:t>
                      </a:r>
                      <a:r>
                        <a:rPr lang="en-US" sz="2000" u="none" strike="noStrike" dirty="0">
                          <a:effectLst/>
                        </a:rPr>
                        <a:t> Safety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8496491"/>
                  </a:ext>
                </a:extLst>
              </a:tr>
              <a:tr h="567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AscTec</a:t>
                      </a:r>
                      <a:r>
                        <a:rPr lang="en-US" sz="2000" u="none" strike="noStrike" dirty="0">
                          <a:effectLst/>
                        </a:rPr>
                        <a:t> Hummingbird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AscTec</a:t>
                      </a:r>
                      <a:r>
                        <a:rPr lang="en-US" sz="2000" u="none" strike="noStrike" dirty="0">
                          <a:effectLst/>
                        </a:rPr>
                        <a:t> Safety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0488668"/>
                  </a:ext>
                </a:extLst>
              </a:tr>
              <a:tr h="567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AscTec</a:t>
                      </a:r>
                      <a:r>
                        <a:rPr lang="en-US" sz="2000" u="none" strike="noStrike" dirty="0">
                          <a:effectLst/>
                        </a:rPr>
                        <a:t> Hummingbird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AscTec</a:t>
                      </a:r>
                      <a:r>
                        <a:rPr lang="en-US" sz="2000" u="none" strike="noStrike" dirty="0">
                          <a:effectLst/>
                        </a:rPr>
                        <a:t> Normal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6525379"/>
                  </a:ext>
                </a:extLst>
              </a:tr>
              <a:tr h="567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AscTec</a:t>
                      </a:r>
                      <a:r>
                        <a:rPr lang="en-US" sz="2000" u="none" strike="noStrike" dirty="0">
                          <a:effectLst/>
                        </a:rPr>
                        <a:t> Hummingbird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ARDrone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6884804"/>
                  </a:ext>
                </a:extLst>
              </a:tr>
              <a:tr h="567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ARDrone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ARDrone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982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07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1806"/>
            <a:ext cx="10515600" cy="1050781"/>
          </a:xfrm>
        </p:spPr>
        <p:txBody>
          <a:bodyPr/>
          <a:lstStyle/>
          <a:p>
            <a:r>
              <a:rPr lang="en-US" dirty="0"/>
              <a:t>Reliability of Each Unmanned Aerial Vehicle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14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23" y="1672281"/>
            <a:ext cx="3985720" cy="4594376"/>
          </a:xfrm>
          <a:prstGeom prst="rect">
            <a:avLst/>
          </a:prstGeom>
        </p:spPr>
      </p:pic>
      <p:graphicFrame>
        <p:nvGraphicFramePr>
          <p:cNvPr id="8" name="Char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378580"/>
              </p:ext>
            </p:extLst>
          </p:nvPr>
        </p:nvGraphicFramePr>
        <p:xfrm>
          <a:off x="1225485" y="1672280"/>
          <a:ext cx="6473538" cy="4684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121247" y="3336816"/>
            <a:ext cx="18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Rate (%)</a:t>
            </a:r>
          </a:p>
        </p:txBody>
      </p:sp>
    </p:spTree>
    <p:extLst>
      <p:ext uri="{BB962C8B-B14F-4D97-AF65-F5344CB8AC3E}">
        <p14:creationId xmlns:p14="http://schemas.microsoft.com/office/powerpoint/2010/main" val="417485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642" y="22711"/>
            <a:ext cx="7634796" cy="93608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Failure – Motor 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15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" t="46513" r="7838"/>
          <a:stretch/>
        </p:blipFill>
        <p:spPr>
          <a:xfrm>
            <a:off x="82614" y="958795"/>
            <a:ext cx="11952661" cy="5397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15822" y="958794"/>
            <a:ext cx="2551289" cy="395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25560" y="953148"/>
            <a:ext cx="2551289" cy="395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7689" y="6352143"/>
            <a:ext cx="454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     Pitch     Roll     Yaw     4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Quartenion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54667" y="6479822"/>
            <a:ext cx="101600" cy="1128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48934" y="6485465"/>
            <a:ext cx="101600" cy="1128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52889" y="6491108"/>
            <a:ext cx="101600" cy="112889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79427" y="6496751"/>
            <a:ext cx="101600" cy="11288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09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Flight System Test Setup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Reliability and Failure</a:t>
            </a:r>
          </a:p>
          <a:p>
            <a:pPr marL="0" indent="0">
              <a:buNone/>
            </a:pPr>
            <a:r>
              <a:rPr lang="en-US" dirty="0"/>
              <a:t>Time and Time Delay</a:t>
            </a:r>
          </a:p>
          <a:p>
            <a:pPr lvl="1"/>
            <a:r>
              <a:rPr lang="en-US" dirty="0"/>
              <a:t>Is the execution time for a failed test the same as the average time for a successful test?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Radio Range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Future Work and Conclusions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16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0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3079"/>
            <a:ext cx="10515600" cy="861557"/>
          </a:xfrm>
        </p:spPr>
        <p:txBody>
          <a:bodyPr/>
          <a:lstStyle/>
          <a:p>
            <a:pPr algn="ctr"/>
            <a:r>
              <a:rPr lang="en-US" dirty="0"/>
              <a:t>Test Execution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17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36079" y="5744739"/>
            <a:ext cx="400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     Failed Tests     Successful Tests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73057" y="5872418"/>
            <a:ext cx="99021" cy="1128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86246" y="5872417"/>
            <a:ext cx="99021" cy="1128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7" y="1393401"/>
            <a:ext cx="5803995" cy="4351338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42" y="1412266"/>
            <a:ext cx="5806596" cy="435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17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18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0" y="1174374"/>
            <a:ext cx="10484920" cy="5262095"/>
          </a:xfrm>
        </p:spPr>
      </p:pic>
      <p:sp>
        <p:nvSpPr>
          <p:cNvPr id="5" name="TextBox 4"/>
          <p:cNvSpPr txBox="1"/>
          <p:nvPr/>
        </p:nvSpPr>
        <p:spPr>
          <a:xfrm>
            <a:off x="3278628" y="299227"/>
            <a:ext cx="5566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Simple Control Diagram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29423" y="299155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Cat5E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4978" y="5525912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-Pro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9557" y="5576711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-Pro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2394" y="3047999"/>
            <a:ext cx="165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Process/Thread</a:t>
            </a:r>
          </a:p>
        </p:txBody>
      </p:sp>
    </p:spTree>
    <p:extLst>
      <p:ext uri="{BB962C8B-B14F-4D97-AF65-F5344CB8AC3E}">
        <p14:creationId xmlns:p14="http://schemas.microsoft.com/office/powerpoint/2010/main" val="473552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7" t="3795" r="8687" b="49773"/>
          <a:stretch/>
        </p:blipFill>
        <p:spPr>
          <a:xfrm>
            <a:off x="3405451" y="1932880"/>
            <a:ext cx="3293528" cy="2821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205" y="-13718"/>
            <a:ext cx="6243735" cy="9547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Packet Time Delay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19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2036" r="8398"/>
          <a:stretch/>
        </p:blipFill>
        <p:spPr>
          <a:xfrm>
            <a:off x="6698979" y="1140954"/>
            <a:ext cx="5305213" cy="44053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81868" y="1932881"/>
            <a:ext cx="428977" cy="200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51711" r="52980" b="2219"/>
          <a:stretch/>
        </p:blipFill>
        <p:spPr>
          <a:xfrm>
            <a:off x="11314" y="1932881"/>
            <a:ext cx="3341487" cy="28214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119006" y="4965634"/>
            <a:ext cx="298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     East     North     Up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0333" y="5088201"/>
            <a:ext cx="112890" cy="1128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3801" y="5088200"/>
            <a:ext cx="101600" cy="112889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12252" y="5093839"/>
            <a:ext cx="101600" cy="1128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29778" y="5766641"/>
            <a:ext cx="536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     Control Software Position     Target Position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66756" y="5894320"/>
            <a:ext cx="101600" cy="1128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402716" y="5894319"/>
            <a:ext cx="101600" cy="1128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7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089"/>
            <a:ext cx="10515600" cy="894628"/>
          </a:xfrm>
        </p:spPr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253" y="1428198"/>
            <a:ext cx="6137635" cy="4811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Use of UAVs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Advantages:</a:t>
            </a:r>
          </a:p>
          <a:p>
            <a:r>
              <a:rPr lang="en-US" dirty="0"/>
              <a:t> Man-hours required to perform a task </a:t>
            </a:r>
          </a:p>
          <a:p>
            <a:r>
              <a:rPr lang="en-US" dirty="0"/>
              <a:t> Human risk in hazardous environments</a:t>
            </a:r>
          </a:p>
          <a:p>
            <a:r>
              <a:rPr lang="en-US" dirty="0"/>
              <a:t> Economic cost per task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Disadvantage:</a:t>
            </a:r>
          </a:p>
          <a:p>
            <a:r>
              <a:rPr lang="en-US" dirty="0"/>
              <a:t>Low reliability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</a:t>
            </a:fld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37659" y="1428198"/>
            <a:ext cx="0" cy="341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995187" y="3050539"/>
            <a:ext cx="0" cy="274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88904" y="3559381"/>
            <a:ext cx="0" cy="274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8904" y="4090636"/>
            <a:ext cx="0" cy="274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74" y="4090636"/>
            <a:ext cx="2770978" cy="25303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650" y="949716"/>
            <a:ext cx="4378176" cy="29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22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Flight System Test Setup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Reliability and Failure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Time and Time Delay</a:t>
            </a:r>
          </a:p>
          <a:p>
            <a:pPr marL="0" indent="0">
              <a:buNone/>
            </a:pPr>
            <a:r>
              <a:rPr lang="en-US" dirty="0"/>
              <a:t>Radio Range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/>
              <a:t>What is the effective radio range of paired </a:t>
            </a:r>
            <a:r>
              <a:rPr lang="en-US" dirty="0" err="1"/>
              <a:t>XBee</a:t>
            </a:r>
            <a:r>
              <a:rPr lang="en-US" dirty="0"/>
              <a:t>-Pros?</a:t>
            </a:r>
          </a:p>
          <a:p>
            <a:pPr lvl="1"/>
            <a:r>
              <a:rPr lang="en-US" dirty="0"/>
              <a:t>Which antenna length combination results in furthest range?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Future Work and Conclusions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20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800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9" y="557752"/>
            <a:ext cx="6453610" cy="22735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748" y="-41333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Radio Range Test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9253" y="6121813"/>
            <a:ext cx="2743200" cy="365125"/>
          </a:xfrm>
        </p:spPr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07" y="2831317"/>
            <a:ext cx="6498881" cy="36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94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0571" y="683763"/>
            <a:ext cx="6147303" cy="12898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576" y="-32127"/>
            <a:ext cx="5410202" cy="5990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Radio Range Test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22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2174" y="844663"/>
            <a:ext cx="2312431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Setup Wireless Router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318212" y="2949365"/>
            <a:ext cx="4720362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Launch Radio Range Testing Software on </a:t>
            </a:r>
            <a:r>
              <a:rPr lang="en-US" dirty="0" err="1">
                <a:solidFill>
                  <a:schemeClr val="bg1"/>
                </a:solidFill>
              </a:rPr>
              <a:t>Odroid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6563" y="3641572"/>
            <a:ext cx="5543659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 Pre-flight Checks of Battery, GPS, and RSSI Status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67755" y="2241019"/>
            <a:ext cx="2821273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Power UAV and </a:t>
            </a:r>
            <a:r>
              <a:rPr lang="en-US" dirty="0" err="1">
                <a:solidFill>
                  <a:schemeClr val="bg1"/>
                </a:solidFill>
              </a:rPr>
              <a:t>Odroid</a:t>
            </a:r>
            <a:r>
              <a:rPr lang="en-US" dirty="0">
                <a:solidFill>
                  <a:schemeClr val="bg1"/>
                </a:solidFill>
              </a:rPr>
              <a:t> Xu4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39976" y="5045790"/>
            <a:ext cx="1356965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 Vehicle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09512" y="4344962"/>
            <a:ext cx="6838426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Pilot Vehicle to 50 Meters Altitude and 15.24 Meters Forward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10474" y="1539258"/>
            <a:ext cx="5735833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Launch Radio Range Testing Software on Controlling Station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718304" y="1118982"/>
            <a:ext cx="1" cy="42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7" idx="3"/>
            <a:endCxn id="80" idx="2"/>
          </p:cNvCxnSpPr>
          <p:nvPr/>
        </p:nvCxnSpPr>
        <p:spPr>
          <a:xfrm flipV="1">
            <a:off x="6914884" y="5594513"/>
            <a:ext cx="3102645" cy="4573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amond 36"/>
          <p:cNvSpPr/>
          <p:nvPr/>
        </p:nvSpPr>
        <p:spPr>
          <a:xfrm>
            <a:off x="2553571" y="5749097"/>
            <a:ext cx="4361313" cy="605540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 Another Test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718304" y="1813578"/>
            <a:ext cx="1" cy="427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18304" y="2515339"/>
            <a:ext cx="1" cy="42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718304" y="3223684"/>
            <a:ext cx="0" cy="42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718304" y="3926952"/>
            <a:ext cx="0" cy="42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18304" y="4619282"/>
            <a:ext cx="0" cy="426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2"/>
            <a:endCxn id="37" idx="0"/>
          </p:cNvCxnSpPr>
          <p:nvPr/>
        </p:nvCxnSpPr>
        <p:spPr>
          <a:xfrm>
            <a:off x="4718458" y="5320110"/>
            <a:ext cx="0" cy="428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03210" y="5914707"/>
            <a:ext cx="146304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Cease Testing</a:t>
            </a:r>
          </a:p>
        </p:txBody>
      </p:sp>
      <p:cxnSp>
        <p:nvCxnSpPr>
          <p:cNvPr id="67" name="Straight Arrow Connector 66"/>
          <p:cNvCxnSpPr>
            <a:stCxn id="37" idx="1"/>
            <a:endCxn id="58" idx="3"/>
          </p:cNvCxnSpPr>
          <p:nvPr/>
        </p:nvCxnSpPr>
        <p:spPr>
          <a:xfrm flipH="1">
            <a:off x="1966250" y="6051867"/>
            <a:ext cx="5873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567566" y="5722718"/>
            <a:ext cx="7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34355" y="5722718"/>
            <a:ext cx="7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80" name="Diamond 79"/>
          <p:cNvSpPr/>
          <p:nvPr/>
        </p:nvSpPr>
        <p:spPr>
          <a:xfrm>
            <a:off x="8374694" y="4891123"/>
            <a:ext cx="3285670" cy="703390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Battery </a:t>
            </a:r>
          </a:p>
        </p:txBody>
      </p:sp>
      <p:cxnSp>
        <p:nvCxnSpPr>
          <p:cNvPr id="100" name="Elbow Connector 99"/>
          <p:cNvCxnSpPr>
            <a:stCxn id="80" idx="1"/>
            <a:endCxn id="9" idx="3"/>
          </p:cNvCxnSpPr>
          <p:nvPr/>
        </p:nvCxnSpPr>
        <p:spPr>
          <a:xfrm rot="10800000">
            <a:off x="7450222" y="3778732"/>
            <a:ext cx="924472" cy="1464086"/>
          </a:xfrm>
          <a:prstGeom prst="bentConnector3">
            <a:avLst>
              <a:gd name="adj1" fmla="val 182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80" idx="0"/>
            <a:endCxn id="10" idx="3"/>
          </p:cNvCxnSpPr>
          <p:nvPr/>
        </p:nvCxnSpPr>
        <p:spPr>
          <a:xfrm rot="16200000" flipV="1">
            <a:off x="6796807" y="1670400"/>
            <a:ext cx="2512944" cy="39285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0084938" y="4284327"/>
            <a:ext cx="7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8181805" y="4284327"/>
            <a:ext cx="7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0474" y="793719"/>
            <a:ext cx="162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10578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156000"/>
              </p:ext>
            </p:extLst>
          </p:nvPr>
        </p:nvGraphicFramePr>
        <p:xfrm>
          <a:off x="5466505" y="1976621"/>
          <a:ext cx="6602032" cy="2925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1141">
                  <a:extLst>
                    <a:ext uri="{9D8B030D-6E8A-4147-A177-3AD203B41FA5}">
                      <a16:colId xmlns:a16="http://schemas.microsoft.com/office/drawing/2014/main" val="654929183"/>
                    </a:ext>
                  </a:extLst>
                </a:gridCol>
                <a:gridCol w="955951">
                  <a:extLst>
                    <a:ext uri="{9D8B030D-6E8A-4147-A177-3AD203B41FA5}">
                      <a16:colId xmlns:a16="http://schemas.microsoft.com/office/drawing/2014/main" val="3874119953"/>
                    </a:ext>
                  </a:extLst>
                </a:gridCol>
                <a:gridCol w="1598230">
                  <a:extLst>
                    <a:ext uri="{9D8B030D-6E8A-4147-A177-3AD203B41FA5}">
                      <a16:colId xmlns:a16="http://schemas.microsoft.com/office/drawing/2014/main" val="1124435306"/>
                    </a:ext>
                  </a:extLst>
                </a:gridCol>
                <a:gridCol w="1956710">
                  <a:extLst>
                    <a:ext uri="{9D8B030D-6E8A-4147-A177-3AD203B41FA5}">
                      <a16:colId xmlns:a16="http://schemas.microsoft.com/office/drawing/2014/main" val="1965388826"/>
                    </a:ext>
                  </a:extLst>
                </a:gridCol>
              </a:tblGrid>
              <a:tr h="975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</a:rPr>
                        <a:t>Odroid</a:t>
                      </a:r>
                      <a:r>
                        <a:rPr lang="en-US" sz="2000" b="1" u="none" strike="noStrike" dirty="0">
                          <a:effectLst/>
                        </a:rPr>
                        <a:t> Configuration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Position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Fan Facing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Power Regulator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3558199"/>
                  </a:ext>
                </a:extLst>
              </a:tr>
              <a:tr h="975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Fixed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Towards UAV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Near Power Splitter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2329115"/>
                  </a:ext>
                </a:extLst>
              </a:tr>
              <a:tr h="975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Rails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Away From UAV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Away From UAV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1868048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2023057"/>
            <a:ext cx="5212739" cy="2832446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610600" y="6355080"/>
            <a:ext cx="2743200" cy="365125"/>
          </a:xfrm>
        </p:spPr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23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78739" y="4901939"/>
            <a:ext cx="4024698" cy="381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err="1"/>
              <a:t>Odroid</a:t>
            </a:r>
            <a:r>
              <a:rPr lang="en-US" sz="2000" dirty="0"/>
              <a:t> Configuration 2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00398" y="1031550"/>
            <a:ext cx="5410202" cy="5990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Odroid</a:t>
            </a:r>
            <a:r>
              <a:rPr lang="en-US" dirty="0"/>
              <a:t>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618205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857262" y="6390512"/>
            <a:ext cx="2743200" cy="365125"/>
          </a:xfrm>
        </p:spPr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24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920" y="0"/>
            <a:ext cx="2444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RSSI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94560" y="0"/>
            <a:ext cx="4284216" cy="47369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Controlling Station </a:t>
            </a:r>
            <a:r>
              <a:rPr lang="en-US" dirty="0" err="1"/>
              <a:t>XBee</a:t>
            </a:r>
            <a:r>
              <a:rPr lang="en-US" dirty="0"/>
              <a:t>-Pro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7680960" y="0"/>
            <a:ext cx="27432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Odroid</a:t>
            </a:r>
            <a:r>
              <a:rPr lang="en-US" dirty="0"/>
              <a:t> </a:t>
            </a:r>
            <a:r>
              <a:rPr lang="en-US" dirty="0" err="1"/>
              <a:t>XBee</a:t>
            </a:r>
            <a:r>
              <a:rPr lang="en-US" dirty="0"/>
              <a:t>-Pro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-91440" y="1188720"/>
            <a:ext cx="2194560" cy="131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Odroid</a:t>
            </a:r>
            <a:r>
              <a:rPr lang="en-US" dirty="0"/>
              <a:t> Configuration 1 </a:t>
            </a: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-91440" y="3972516"/>
            <a:ext cx="2194560" cy="12430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Odroid</a:t>
            </a:r>
            <a:r>
              <a:rPr lang="en-US" dirty="0"/>
              <a:t> Configuration 2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69244" y="5577840"/>
            <a:ext cx="0" cy="731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69244" y="6309360"/>
            <a:ext cx="7315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288" y="580248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Altitude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0467" y="624991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Distance</a:t>
            </a:r>
          </a:p>
        </p:txBody>
      </p:sp>
      <p:pic>
        <p:nvPicPr>
          <p:cNvPr id="19" name="Picture 18" descr="HeatMap 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5" t="22378" r="1844" b="9467"/>
          <a:stretch/>
        </p:blipFill>
        <p:spPr>
          <a:xfrm>
            <a:off x="2286000" y="457201"/>
            <a:ext cx="4114800" cy="2973707"/>
          </a:xfrm>
          <a:prstGeom prst="rect">
            <a:avLst/>
          </a:prstGeom>
        </p:spPr>
      </p:pic>
      <p:pic>
        <p:nvPicPr>
          <p:cNvPr id="20" name="Picture 19" descr="HeatMap 6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t="22142" r="1685" b="9229"/>
          <a:stretch/>
        </p:blipFill>
        <p:spPr>
          <a:xfrm>
            <a:off x="7132320" y="457200"/>
            <a:ext cx="4114800" cy="2971800"/>
          </a:xfrm>
          <a:prstGeom prst="rect">
            <a:avLst/>
          </a:prstGeom>
        </p:spPr>
      </p:pic>
      <p:pic>
        <p:nvPicPr>
          <p:cNvPr id="21" name="Picture 20" descr="HeatMap 7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8" t="22351" r="1806" b="9297"/>
          <a:stretch/>
        </p:blipFill>
        <p:spPr>
          <a:xfrm>
            <a:off x="2281898" y="3566160"/>
            <a:ext cx="4114800" cy="2971800"/>
          </a:xfrm>
          <a:prstGeom prst="rect">
            <a:avLst/>
          </a:prstGeom>
        </p:spPr>
      </p:pic>
      <p:pic>
        <p:nvPicPr>
          <p:cNvPr id="22" name="Picture 21" descr="HeatMap 8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3" t="22733" r="1978" b="9672"/>
          <a:stretch/>
        </p:blipFill>
        <p:spPr>
          <a:xfrm>
            <a:off x="7132320" y="3566160"/>
            <a:ext cx="4110117" cy="2971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293187" y="468489"/>
            <a:ext cx="156502" cy="1185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141464" y="484632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150608" y="3575304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04288" y="3584448"/>
            <a:ext cx="156502" cy="118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85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78551" y="6390512"/>
            <a:ext cx="2743200" cy="365125"/>
          </a:xfrm>
        </p:spPr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25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3163" y="0"/>
            <a:ext cx="1225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RSSI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94560" y="0"/>
            <a:ext cx="4284216" cy="47369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Controlling Station </a:t>
            </a:r>
            <a:r>
              <a:rPr lang="en-US" dirty="0" err="1"/>
              <a:t>XBee</a:t>
            </a:r>
            <a:r>
              <a:rPr lang="en-US" dirty="0"/>
              <a:t>-Pro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7680960" y="0"/>
            <a:ext cx="27432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Odroid</a:t>
            </a:r>
            <a:r>
              <a:rPr lang="en-US" dirty="0"/>
              <a:t> </a:t>
            </a:r>
            <a:r>
              <a:rPr lang="en-US" dirty="0" err="1"/>
              <a:t>XBee</a:t>
            </a:r>
            <a:r>
              <a:rPr lang="en-US" dirty="0"/>
              <a:t>-Pro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26618" y="933524"/>
            <a:ext cx="2194560" cy="19734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Odroid</a:t>
            </a:r>
            <a:r>
              <a:rPr lang="en-US" dirty="0"/>
              <a:t> Configuration 1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XBee</a:t>
            </a:r>
            <a:r>
              <a:rPr lang="en-US" dirty="0"/>
              <a:t>-Pro USB Assembly 1</a:t>
            </a: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8544" y="3565031"/>
            <a:ext cx="2194560" cy="2097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Odroid</a:t>
            </a:r>
            <a:r>
              <a:rPr lang="en-US" dirty="0"/>
              <a:t> Configuration 2 </a:t>
            </a:r>
          </a:p>
          <a:p>
            <a:pPr marL="0" indent="0" algn="ctr">
              <a:buNone/>
            </a:pPr>
            <a:r>
              <a:rPr lang="en-US" dirty="0" err="1"/>
              <a:t>XBee</a:t>
            </a:r>
            <a:r>
              <a:rPr lang="en-US" dirty="0"/>
              <a:t>-Pro USB Assembly 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69244" y="5577840"/>
            <a:ext cx="0" cy="731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69244" y="6309360"/>
            <a:ext cx="7315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288" y="580248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Altitude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0467" y="624991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Distance</a:t>
            </a:r>
          </a:p>
        </p:txBody>
      </p:sp>
      <p:pic>
        <p:nvPicPr>
          <p:cNvPr id="18" name="Content Placeholder 4" descr="HeatMap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t="22290" r="1865" b="9486"/>
          <a:stretch/>
        </p:blipFill>
        <p:spPr>
          <a:xfrm>
            <a:off x="2286001" y="3566160"/>
            <a:ext cx="4114800" cy="2971800"/>
          </a:xfrm>
          <a:prstGeom prst="rect">
            <a:avLst/>
          </a:prstGeom>
        </p:spPr>
      </p:pic>
      <p:pic>
        <p:nvPicPr>
          <p:cNvPr id="19" name="Content Placeholder 7" descr="HeatMap 2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5" t="22063" r="1866" b="9493"/>
          <a:stretch/>
        </p:blipFill>
        <p:spPr>
          <a:xfrm>
            <a:off x="7132319" y="3566160"/>
            <a:ext cx="4114800" cy="2971800"/>
          </a:xfrm>
          <a:prstGeom prst="rect">
            <a:avLst/>
          </a:prstGeom>
        </p:spPr>
      </p:pic>
      <p:pic>
        <p:nvPicPr>
          <p:cNvPr id="8" name="Picture 7" descr="HeatMap 3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9" t="21887" r="1804" b="9520"/>
          <a:stretch/>
        </p:blipFill>
        <p:spPr>
          <a:xfrm>
            <a:off x="2286001" y="457200"/>
            <a:ext cx="4114800" cy="2971800"/>
          </a:xfrm>
          <a:prstGeom prst="rect">
            <a:avLst/>
          </a:prstGeom>
        </p:spPr>
      </p:pic>
      <p:pic>
        <p:nvPicPr>
          <p:cNvPr id="20" name="Picture 19" descr="HeatMap 4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0" t="22162" r="1669" b="9522"/>
          <a:stretch/>
        </p:blipFill>
        <p:spPr>
          <a:xfrm>
            <a:off x="7132319" y="457200"/>
            <a:ext cx="4114800" cy="2971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327054" y="491067"/>
            <a:ext cx="156502" cy="1185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152753" y="484632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15577" y="3584448"/>
            <a:ext cx="156502" cy="118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168896" y="3593592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32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288"/>
            <a:ext cx="10515600" cy="7464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Defective </a:t>
            </a:r>
            <a:r>
              <a:rPr lang="en-US" dirty="0" err="1"/>
              <a:t>XBee</a:t>
            </a:r>
            <a:r>
              <a:rPr lang="en-US" dirty="0"/>
              <a:t>-Pros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26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427"/>
            <a:ext cx="5801784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73" y="1390368"/>
            <a:ext cx="4980681" cy="41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94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1763"/>
          </a:xfrm>
        </p:spPr>
        <p:txBody>
          <a:bodyPr/>
          <a:lstStyle/>
          <a:p>
            <a:pPr algn="ctr"/>
            <a:r>
              <a:rPr lang="en-US" dirty="0"/>
              <a:t>RSSI w.r.t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27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654"/>
            <a:ext cx="6048899" cy="5046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840" y="1175654"/>
            <a:ext cx="6065160" cy="50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1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Flight System Test Setup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Reliability and Failure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Time and Time Delay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Radio Range </a:t>
            </a:r>
          </a:p>
          <a:p>
            <a:pPr marL="0" indent="0">
              <a:buNone/>
            </a:pPr>
            <a:r>
              <a:rPr lang="en-US" dirty="0"/>
              <a:t>Future Work and Conclusions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28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06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105"/>
            <a:ext cx="10515600" cy="782540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64073"/>
            <a:ext cx="10515600" cy="5947040"/>
          </a:xfrm>
        </p:spPr>
        <p:txBody>
          <a:bodyPr>
            <a:normAutofit/>
          </a:bodyPr>
          <a:lstStyle/>
          <a:p>
            <a:r>
              <a:rPr lang="en-US" dirty="0"/>
              <a:t>Motor assemblies trust model</a:t>
            </a:r>
          </a:p>
          <a:p>
            <a:r>
              <a:rPr lang="en-US" dirty="0"/>
              <a:t>Integrate control software with other UAVs </a:t>
            </a:r>
          </a:p>
          <a:p>
            <a:r>
              <a:rPr lang="en-US" dirty="0"/>
              <a:t>Reliable power splitting solution</a:t>
            </a:r>
          </a:p>
          <a:p>
            <a:r>
              <a:rPr lang="en-US" dirty="0"/>
              <a:t>Automate outdoor navigation task</a:t>
            </a:r>
          </a:p>
          <a:p>
            <a:r>
              <a:rPr lang="en-US" dirty="0"/>
              <a:t>Full </a:t>
            </a:r>
            <a:r>
              <a:rPr lang="en-US" dirty="0" err="1"/>
              <a:t>XBee</a:t>
            </a:r>
            <a:r>
              <a:rPr lang="en-US" dirty="0"/>
              <a:t>-Pro range testing.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29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48" y="664073"/>
            <a:ext cx="3422652" cy="2816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24" y="3804547"/>
            <a:ext cx="3162300" cy="2409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5" t="36047"/>
          <a:stretch/>
        </p:blipFill>
        <p:spPr>
          <a:xfrm>
            <a:off x="838200" y="3297445"/>
            <a:ext cx="5660684" cy="34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Unmanned Aerial Vehicle Failure</a:t>
            </a:r>
          </a:p>
        </p:txBody>
      </p:sp>
      <p:pic>
        <p:nvPicPr>
          <p:cNvPr id="5" name="Hummingbird_slo_mo_cras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3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77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7208"/>
            <a:ext cx="10515600" cy="798998"/>
          </a:xfrm>
        </p:spPr>
        <p:txBody>
          <a:bodyPr/>
          <a:lstStyle/>
          <a:p>
            <a:pPr algn="ctr"/>
            <a:r>
              <a:rPr lang="en-US" dirty="0"/>
              <a:t>Flight System Failure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1790"/>
            <a:ext cx="10515600" cy="6049685"/>
          </a:xfrm>
        </p:spPr>
        <p:txBody>
          <a:bodyPr>
            <a:normAutofit/>
          </a:bodyPr>
          <a:lstStyle/>
          <a:p>
            <a:r>
              <a:rPr lang="en-US" dirty="0"/>
              <a:t>Reduce undesired packet delays</a:t>
            </a:r>
          </a:p>
          <a:p>
            <a:r>
              <a:rPr lang="en-US" dirty="0"/>
              <a:t>No correlation power fluctuations</a:t>
            </a:r>
          </a:p>
          <a:p>
            <a:r>
              <a:rPr lang="en-US" dirty="0" err="1"/>
              <a:t>ARDrone</a:t>
            </a:r>
            <a:r>
              <a:rPr lang="en-US" dirty="0"/>
              <a:t> propellers and power </a:t>
            </a:r>
          </a:p>
          <a:p>
            <a:r>
              <a:rPr lang="en-US" dirty="0"/>
              <a:t>Propeller type versus position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30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50" y="1470788"/>
            <a:ext cx="4705766" cy="35279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4869"/>
            <a:ext cx="5935462" cy="33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76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1790"/>
            <a:ext cx="5136472" cy="2257841"/>
          </a:xfrm>
        </p:spPr>
        <p:txBody>
          <a:bodyPr>
            <a:normAutofit/>
          </a:bodyPr>
          <a:lstStyle/>
          <a:p>
            <a:r>
              <a:rPr lang="en-US" dirty="0"/>
              <a:t>Multiple USB devices </a:t>
            </a:r>
          </a:p>
          <a:p>
            <a:r>
              <a:rPr lang="en-US" dirty="0"/>
              <a:t>Effective radio range</a:t>
            </a:r>
          </a:p>
          <a:p>
            <a:r>
              <a:rPr lang="en-US" dirty="0"/>
              <a:t>Alleviate test bias</a:t>
            </a:r>
          </a:p>
          <a:p>
            <a:r>
              <a:rPr lang="en-US" dirty="0"/>
              <a:t>Reliable power splitting 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31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-127208"/>
            <a:ext cx="10515600" cy="798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Radio Range Conclusions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05" y="893732"/>
            <a:ext cx="3400425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82" y="2953982"/>
            <a:ext cx="3839269" cy="3402368"/>
          </a:xfrm>
          <a:prstGeom prst="rect">
            <a:avLst/>
          </a:prstGeom>
        </p:spPr>
      </p:pic>
      <p:pic>
        <p:nvPicPr>
          <p:cNvPr id="8" name="Picture 7" descr="HeatMap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9" t="21647" r="1409" b="9141"/>
          <a:stretch/>
        </p:blipFill>
        <p:spPr>
          <a:xfrm>
            <a:off x="6171597" y="2963970"/>
            <a:ext cx="4678533" cy="33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66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51" y="0"/>
            <a:ext cx="1262123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069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Contributions and 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3678" y="1074866"/>
            <a:ext cx="5704643" cy="2763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 delayed packets and safe flight </a:t>
            </a:r>
          </a:p>
          <a:p>
            <a:r>
              <a:rPr lang="en-US" dirty="0">
                <a:solidFill>
                  <a:schemeClr val="bg1"/>
                </a:solidFill>
              </a:rPr>
              <a:t>Positioning System network </a:t>
            </a:r>
          </a:p>
          <a:p>
            <a:r>
              <a:rPr lang="en-US" dirty="0">
                <a:solidFill>
                  <a:schemeClr val="bg1"/>
                </a:solidFill>
              </a:rPr>
              <a:t>Serial communication interruption </a:t>
            </a:r>
          </a:p>
          <a:p>
            <a:r>
              <a:rPr lang="en-US" dirty="0">
                <a:solidFill>
                  <a:schemeClr val="bg1"/>
                </a:solidFill>
              </a:rPr>
              <a:t>Positioning System</a:t>
            </a:r>
          </a:p>
          <a:p>
            <a:r>
              <a:rPr lang="en-US" dirty="0">
                <a:solidFill>
                  <a:schemeClr val="bg1"/>
                </a:solidFill>
              </a:rPr>
              <a:t>Hardware degradation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b="1" smtClean="0">
                <a:solidFill>
                  <a:srgbClr val="FF2929"/>
                </a:solidFill>
              </a:rPr>
              <a:t>32</a:t>
            </a:fld>
            <a:endParaRPr lang="en-US" b="1" dirty="0">
              <a:solidFill>
                <a:srgbClr val="FF292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78" y="3593135"/>
            <a:ext cx="5412412" cy="3044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51" y="2400300"/>
            <a:ext cx="2562225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84" y="1894160"/>
            <a:ext cx="3628407" cy="20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77" y="160421"/>
            <a:ext cx="12103223" cy="65610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Manned Aircraft Related Work</a:t>
            </a:r>
          </a:p>
          <a:p>
            <a:r>
              <a:rPr lang="en-US" dirty="0"/>
              <a:t>Lee, H. et al. (2016). Aircraft Actuator Fault Detection and Isolation using Piecewise Constant Fault Estimation Scheme. AIAA Guidance, Navigation, and Control Conference.</a:t>
            </a:r>
          </a:p>
          <a:p>
            <a:r>
              <a:rPr lang="en-US" dirty="0" err="1"/>
              <a:t>Pappu</a:t>
            </a:r>
            <a:r>
              <a:rPr lang="en-US" dirty="0"/>
              <a:t>, V. S. R. et al. (2015). Hardware-In-Loop and Flight Testing of Modified State Observer Based Adaptation for a General Aviation Aircraft. AIAA Guidance, Navigation, and Control Conference.</a:t>
            </a:r>
          </a:p>
          <a:p>
            <a:r>
              <a:rPr lang="en-US" dirty="0"/>
              <a:t>Steinberg, M. (2005). Historical Overview of Research in Reconfigurable Flight Control. Proceedings of the Institution of Mechanical Engineers, Part G: Journal of Aerospace Engineering. </a:t>
            </a:r>
          </a:p>
          <a:p>
            <a:pPr marL="0" indent="0">
              <a:buNone/>
            </a:pPr>
            <a:r>
              <a:rPr lang="en-US" dirty="0"/>
              <a:t>UAV Testing Related Work</a:t>
            </a:r>
          </a:p>
          <a:p>
            <a:r>
              <a:rPr lang="en-US" dirty="0"/>
              <a:t>Cork, L., Walker, R. (2007). Sensor Fault Detection for UAVs using a Nonlinear Dynamic Model and the IMM-UKF Algorithm. In Information, Decision and Control. </a:t>
            </a:r>
          </a:p>
          <a:p>
            <a:r>
              <a:rPr lang="en-US" dirty="0"/>
              <a:t>Heredia, G. et al. (2009). Multi-Unmanned Aerial Vehicle (UAV) Cooperative Fault Detection Employing Differential Global Positioning (DGPS), Inertial and Vision Sensors. Sensors. </a:t>
            </a:r>
          </a:p>
          <a:p>
            <a:r>
              <a:rPr lang="en-US" dirty="0"/>
              <a:t>Zhang, Y. M. et al. (2013). Development of advanced FDD and FTC techniques with application to an unmanned quadrotor helicopter testbed. Journal of the Franklin Institute.</a:t>
            </a:r>
          </a:p>
          <a:p>
            <a:pPr marL="0" indent="0">
              <a:buNone/>
            </a:pPr>
            <a:r>
              <a:rPr lang="en-US" dirty="0"/>
              <a:t>Radio Testing Related Work</a:t>
            </a:r>
          </a:p>
          <a:p>
            <a:r>
              <a:rPr lang="en-US" dirty="0"/>
              <a:t>Palmer, J. et al.  (2015). On air-to-water radio communication between UAVs and water sensor networks. In 2015 IEEE International Conference on Robotics and Automation (ICRA).</a:t>
            </a:r>
          </a:p>
          <a:p>
            <a:r>
              <a:rPr lang="en-US" dirty="0" err="1"/>
              <a:t>Rusdy</a:t>
            </a:r>
            <a:r>
              <a:rPr lang="en-US" dirty="0"/>
              <a:t>, Y. M. et al.  (2012). Effect of Distance on the Maximum Data Transfer for Different Mounting Elevations of </a:t>
            </a:r>
            <a:r>
              <a:rPr lang="en-US" dirty="0" err="1"/>
              <a:t>XBee</a:t>
            </a:r>
            <a:r>
              <a:rPr lang="en-US" dirty="0"/>
              <a:t> Pro Module in Viral Advertisement System. Presented at the 2012 2nd International Conference on Electrical Engineering and Applications, Bali.</a:t>
            </a:r>
          </a:p>
          <a:p>
            <a:r>
              <a:rPr lang="en-US" dirty="0"/>
              <a:t>Shaw, A., </a:t>
            </a:r>
            <a:r>
              <a:rPr lang="en-US" dirty="0" err="1"/>
              <a:t>Mohseni</a:t>
            </a:r>
            <a:r>
              <a:rPr lang="en-US" dirty="0"/>
              <a:t>, K. (2011). A Fluid Dynamic Based Coordination of a Wireless Sensor Network of Unmanned Aerial Vehicles: 3-D Simulation and Wireless Communication Characterization. IEEE Sensors Journal.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4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93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3251"/>
            <a:ext cx="10515600" cy="78575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Investigation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506"/>
            <a:ext cx="10515600" cy="60854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/>
              <a:t>1. Reliability and Failure</a:t>
            </a:r>
          </a:p>
          <a:p>
            <a:pPr lvl="2"/>
            <a:r>
              <a:rPr lang="en-US" dirty="0"/>
              <a:t>Under what conditions does an unmanned aerial vehicle fail?</a:t>
            </a:r>
          </a:p>
          <a:p>
            <a:pPr lvl="2"/>
            <a:r>
              <a:rPr lang="en-US" dirty="0"/>
              <a:t>How reliable is each unmanned aerial vehicle?</a:t>
            </a:r>
          </a:p>
          <a:p>
            <a:pPr marL="457200" lvl="1" indent="0">
              <a:buNone/>
            </a:pPr>
            <a:r>
              <a:rPr lang="en-US" b="1" dirty="0"/>
              <a:t>Time and Time Delay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Is the execution time for a failed test the same as the average time for a successful test? </a:t>
            </a:r>
          </a:p>
          <a:p>
            <a:pPr marL="457200" lvl="1" indent="0">
              <a:buNone/>
            </a:pPr>
            <a:r>
              <a:rPr lang="en-US" sz="2200" b="1" dirty="0">
                <a:solidFill>
                  <a:srgbClr val="D6D4D4"/>
                </a:solidFill>
              </a:rPr>
              <a:t>Position</a:t>
            </a:r>
            <a:r>
              <a:rPr lang="en-US" sz="2200" dirty="0">
                <a:solidFill>
                  <a:srgbClr val="D6D4D4"/>
                </a:solidFill>
              </a:rPr>
              <a:t> </a:t>
            </a:r>
          </a:p>
          <a:p>
            <a:pPr lvl="2"/>
            <a:r>
              <a:rPr lang="en-US" sz="1900" dirty="0">
                <a:solidFill>
                  <a:srgbClr val="D6D4D4"/>
                </a:solidFill>
              </a:rPr>
              <a:t>How precise is the position obtained versus the target positions?</a:t>
            </a:r>
            <a:endParaRPr lang="en-US" sz="1900" b="1" dirty="0">
              <a:solidFill>
                <a:srgbClr val="D6D4D4"/>
              </a:solidFill>
            </a:endParaRPr>
          </a:p>
          <a:p>
            <a:pPr marL="457200" lvl="1" indent="0">
              <a:buNone/>
            </a:pPr>
            <a:r>
              <a:rPr lang="en-US" sz="2200" b="1" dirty="0">
                <a:solidFill>
                  <a:srgbClr val="D6D4D4"/>
                </a:solidFill>
              </a:rPr>
              <a:t>Energy Consumption</a:t>
            </a:r>
          </a:p>
          <a:p>
            <a:pPr lvl="2"/>
            <a:r>
              <a:rPr lang="en-US" sz="1900" dirty="0">
                <a:solidFill>
                  <a:srgbClr val="D6D4D4"/>
                </a:solidFill>
              </a:rPr>
              <a:t>What is the average energy consumption? </a:t>
            </a:r>
          </a:p>
          <a:p>
            <a:pPr lvl="2"/>
            <a:r>
              <a:rPr lang="en-US" sz="1900" dirty="0">
                <a:solidFill>
                  <a:srgbClr val="D6D4D4"/>
                </a:solidFill>
              </a:rPr>
              <a:t>What tasks require more energy consumption than the average task?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 . Radio Range</a:t>
            </a:r>
          </a:p>
          <a:p>
            <a:pPr lvl="1"/>
            <a:r>
              <a:rPr lang="en-US" dirty="0"/>
              <a:t>What is the effective radio range of paired </a:t>
            </a:r>
            <a:r>
              <a:rPr lang="en-US" dirty="0" err="1"/>
              <a:t>XBee</a:t>
            </a:r>
            <a:r>
              <a:rPr lang="en-US" dirty="0"/>
              <a:t>-Pros?</a:t>
            </a:r>
          </a:p>
          <a:p>
            <a:pPr lvl="1"/>
            <a:r>
              <a:rPr lang="en-US" dirty="0"/>
              <a:t>Which antenna length combination results in furthest range? </a:t>
            </a:r>
          </a:p>
          <a:p>
            <a:pPr marL="0" indent="0">
              <a:buNone/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chemeClr val="bg2">
                    <a:lumMod val="90000"/>
                  </a:schemeClr>
                </a:solidFill>
              </a:rPr>
              <a:t>3 . GPS</a:t>
            </a:r>
          </a:p>
          <a:p>
            <a:pPr lvl="1"/>
            <a:r>
              <a:rPr lang="en-US" sz="2200" dirty="0">
                <a:solidFill>
                  <a:schemeClr val="bg2">
                    <a:lumMod val="90000"/>
                  </a:schemeClr>
                </a:solidFill>
              </a:rPr>
              <a:t>Can affordable RTK GPS receivers replace existing GPS receivers.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5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2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Flight System Test Setup</a:t>
            </a:r>
          </a:p>
          <a:p>
            <a:pPr marL="0" indent="0">
              <a:buNone/>
            </a:pPr>
            <a:r>
              <a:rPr lang="en-US" dirty="0"/>
              <a:t>Reliability and Failure</a:t>
            </a:r>
          </a:p>
          <a:p>
            <a:pPr lvl="1"/>
            <a:r>
              <a:rPr lang="en-US" dirty="0"/>
              <a:t>Under what conditions does an unmanned aerial vehicle fail?</a:t>
            </a:r>
          </a:p>
          <a:p>
            <a:pPr lvl="1"/>
            <a:r>
              <a:rPr lang="en-US" dirty="0"/>
              <a:t>How reliable is each unmanned aerial vehicle?</a:t>
            </a:r>
          </a:p>
          <a:p>
            <a:pPr marL="0" indent="0">
              <a:buNone/>
            </a:pPr>
            <a:r>
              <a:rPr lang="en-US" dirty="0"/>
              <a:t>Time and Time Delay</a:t>
            </a:r>
          </a:p>
          <a:p>
            <a:pPr lvl="1"/>
            <a:r>
              <a:rPr lang="en-US" dirty="0"/>
              <a:t>Is the execution time for a failed test the same as the average time for a successful test? </a:t>
            </a:r>
          </a:p>
          <a:p>
            <a:pPr marL="0" indent="0">
              <a:buNone/>
            </a:pPr>
            <a:r>
              <a:rPr lang="en-US" dirty="0"/>
              <a:t>Radio Range</a:t>
            </a:r>
          </a:p>
          <a:p>
            <a:pPr lvl="1"/>
            <a:r>
              <a:rPr lang="en-US" dirty="0"/>
              <a:t>What is the effective radio range of paired </a:t>
            </a:r>
            <a:r>
              <a:rPr lang="en-US" dirty="0" err="1"/>
              <a:t>XBee</a:t>
            </a:r>
            <a:r>
              <a:rPr lang="en-US" dirty="0"/>
              <a:t>-Pros?</a:t>
            </a:r>
          </a:p>
          <a:p>
            <a:pPr lvl="1"/>
            <a:r>
              <a:rPr lang="en-US" dirty="0"/>
              <a:t>Which antenna length combination results in furthest range? </a:t>
            </a:r>
          </a:p>
          <a:p>
            <a:pPr marL="0" indent="0">
              <a:buNone/>
            </a:pPr>
            <a:r>
              <a:rPr lang="en-US" dirty="0"/>
              <a:t>Future Work and Conclusions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6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14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84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Flight System Test Setup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Reliability and Failure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Time and Time Delay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Radio Range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Future Work and Conclusions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7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08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94756" y="1049868"/>
            <a:ext cx="5926666" cy="310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576" y="-32127"/>
            <a:ext cx="5410202" cy="5990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Flight System Failure Test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8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3386" y="566963"/>
            <a:ext cx="146304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 Flight</a:t>
            </a:r>
          </a:p>
        </p:txBody>
      </p:sp>
      <p:sp>
        <p:nvSpPr>
          <p:cNvPr id="8" name="Rectangle 7"/>
          <p:cNvSpPr/>
          <p:nvPr/>
        </p:nvSpPr>
        <p:spPr>
          <a:xfrm>
            <a:off x="4256695" y="2487203"/>
            <a:ext cx="3736427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Vehicle and DC power supply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1964" y="3127283"/>
            <a:ext cx="166589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on Vehicle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70281" y="1866351"/>
            <a:ext cx="5509248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Establish communication with Indoor positioning system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8911" y="5047523"/>
            <a:ext cx="457200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Observe vehicle as it performs test maneuvers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77564" y="4407443"/>
            <a:ext cx="3494693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Launch Automatic Testing Software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5031" y="5597949"/>
            <a:ext cx="4319759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Testing Software Automatically Shuts Down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73471" y="3786591"/>
            <a:ext cx="3702868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Establish communication with vehicle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46274" y="1197429"/>
            <a:ext cx="5357261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Establish communication with DC power supply sensors</a:t>
            </a:r>
          </a:p>
        </p:txBody>
      </p:sp>
      <p:cxnSp>
        <p:nvCxnSpPr>
          <p:cNvPr id="22" name="Straight Arrow Connector 21"/>
          <p:cNvCxnSpPr>
            <a:stCxn id="7" idx="2"/>
            <a:endCxn id="19" idx="0"/>
          </p:cNvCxnSpPr>
          <p:nvPr/>
        </p:nvCxnSpPr>
        <p:spPr>
          <a:xfrm flipH="1">
            <a:off x="6124905" y="841283"/>
            <a:ext cx="1" cy="35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7" idx="3"/>
            <a:endCxn id="12" idx="3"/>
          </p:cNvCxnSpPr>
          <p:nvPr/>
        </p:nvCxnSpPr>
        <p:spPr>
          <a:xfrm flipH="1" flipV="1">
            <a:off x="7872257" y="4544603"/>
            <a:ext cx="470989" cy="1887206"/>
          </a:xfrm>
          <a:prstGeom prst="bentConnector3">
            <a:avLst>
              <a:gd name="adj1" fmla="val -485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amond 36"/>
          <p:cNvSpPr/>
          <p:nvPr/>
        </p:nvSpPr>
        <p:spPr>
          <a:xfrm>
            <a:off x="3906565" y="6129039"/>
            <a:ext cx="4436681" cy="605540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Perform Another Test</a:t>
            </a:r>
          </a:p>
        </p:txBody>
      </p:sp>
      <p:cxnSp>
        <p:nvCxnSpPr>
          <p:cNvPr id="40" name="Straight Arrow Connector 39"/>
          <p:cNvCxnSpPr>
            <a:stCxn id="19" idx="2"/>
            <a:endCxn id="10" idx="0"/>
          </p:cNvCxnSpPr>
          <p:nvPr/>
        </p:nvCxnSpPr>
        <p:spPr>
          <a:xfrm>
            <a:off x="6124905" y="1471749"/>
            <a:ext cx="0" cy="394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2"/>
            <a:endCxn id="8" idx="0"/>
          </p:cNvCxnSpPr>
          <p:nvPr/>
        </p:nvCxnSpPr>
        <p:spPr>
          <a:xfrm>
            <a:off x="6124905" y="2140671"/>
            <a:ext cx="4" cy="346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8" idx="2"/>
            <a:endCxn id="9" idx="0"/>
          </p:cNvCxnSpPr>
          <p:nvPr/>
        </p:nvCxnSpPr>
        <p:spPr>
          <a:xfrm>
            <a:off x="6124909" y="2761523"/>
            <a:ext cx="0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</p:cNvCxnSpPr>
          <p:nvPr/>
        </p:nvCxnSpPr>
        <p:spPr>
          <a:xfrm>
            <a:off x="6124909" y="3401603"/>
            <a:ext cx="1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8" idx="2"/>
            <a:endCxn id="12" idx="0"/>
          </p:cNvCxnSpPr>
          <p:nvPr/>
        </p:nvCxnSpPr>
        <p:spPr>
          <a:xfrm>
            <a:off x="6124905" y="4060911"/>
            <a:ext cx="6" cy="346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2"/>
            <a:endCxn id="11" idx="0"/>
          </p:cNvCxnSpPr>
          <p:nvPr/>
        </p:nvCxnSpPr>
        <p:spPr>
          <a:xfrm>
            <a:off x="6124911" y="4681763"/>
            <a:ext cx="0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2"/>
            <a:endCxn id="13" idx="0"/>
          </p:cNvCxnSpPr>
          <p:nvPr/>
        </p:nvCxnSpPr>
        <p:spPr>
          <a:xfrm>
            <a:off x="6124911" y="5321843"/>
            <a:ext cx="0" cy="2761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2"/>
            <a:endCxn id="37" idx="0"/>
          </p:cNvCxnSpPr>
          <p:nvPr/>
        </p:nvCxnSpPr>
        <p:spPr>
          <a:xfrm flipH="1">
            <a:off x="6124906" y="5872269"/>
            <a:ext cx="5" cy="256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04174" y="6294649"/>
            <a:ext cx="146304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Cease Testing</a:t>
            </a:r>
          </a:p>
        </p:txBody>
      </p:sp>
      <p:cxnSp>
        <p:nvCxnSpPr>
          <p:cNvPr id="67" name="Straight Arrow Connector 66"/>
          <p:cNvCxnSpPr>
            <a:stCxn id="37" idx="1"/>
            <a:endCxn id="58" idx="3"/>
          </p:cNvCxnSpPr>
          <p:nvPr/>
        </p:nvCxnSpPr>
        <p:spPr>
          <a:xfrm flipH="1">
            <a:off x="3067214" y="6431809"/>
            <a:ext cx="8393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610600" y="5687603"/>
            <a:ext cx="7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03597" y="6008092"/>
            <a:ext cx="7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6274" y="3127283"/>
            <a:ext cx="152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</a:t>
            </a:r>
          </a:p>
        </p:txBody>
      </p:sp>
      <p:pic>
        <p:nvPicPr>
          <p:cNvPr id="30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399" y="2487203"/>
            <a:ext cx="2951710" cy="2752270"/>
          </a:xfr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" y="772301"/>
            <a:ext cx="2988335" cy="52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" t="2113" r="4979"/>
          <a:stretch/>
        </p:blipFill>
        <p:spPr>
          <a:xfrm>
            <a:off x="2377448" y="547766"/>
            <a:ext cx="7806215" cy="62214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610600" y="646129"/>
            <a:ext cx="3539361" cy="618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432"/>
            <a:ext cx="10515600" cy="735889"/>
          </a:xfrm>
        </p:spPr>
        <p:txBody>
          <a:bodyPr/>
          <a:lstStyle/>
          <a:p>
            <a:pPr algn="ctr"/>
            <a:r>
              <a:rPr lang="en-US" dirty="0"/>
              <a:t>Automated Test Maneuvers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614925"/>
            <a:ext cx="3070578" cy="155254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 motors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 and roll tests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55080" y="4538133"/>
            <a:ext cx="85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940" y="2009422"/>
            <a:ext cx="207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59030" y="3166531"/>
            <a:ext cx="85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510528" y="3366586"/>
            <a:ext cx="0" cy="1371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06584" y="2365024"/>
            <a:ext cx="2077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Axis Translations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and w/o Rotations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673600" y="2889957"/>
            <a:ext cx="3642134" cy="9708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88128" y="2754901"/>
            <a:ext cx="2844800" cy="12417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510528" y="1994984"/>
            <a:ext cx="0" cy="1371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988303" y="629689"/>
            <a:ext cx="2077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Axis Translations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and w/o Rotations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086969" y="2271032"/>
            <a:ext cx="812234" cy="22175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088128" y="1376039"/>
            <a:ext cx="1788724" cy="886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98151" y="2443858"/>
            <a:ext cx="2077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Axis Translation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Rotation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97573" y="5062530"/>
            <a:ext cx="3070578" cy="1552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 Translation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Shutdown Motors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088128" y="1376039"/>
            <a:ext cx="1422400" cy="1990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80289" y="1994984"/>
            <a:ext cx="430239" cy="2543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6" grpId="1"/>
      <p:bldP spid="9" grpId="0"/>
      <p:bldP spid="29" grpId="0"/>
      <p:bldP spid="33" grpId="0"/>
      <p:bldP spid="43" grpId="0"/>
      <p:bldP spid="18" grpId="0"/>
      <p:bldP spid="2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6248</TotalTime>
  <Words>2585</Words>
  <Application>Microsoft Office PowerPoint</Application>
  <PresentationFormat>Widescreen</PresentationFormat>
  <Paragraphs>516</Paragraphs>
  <Slides>32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Wingdings</vt:lpstr>
      <vt:lpstr>Office Theme</vt:lpstr>
      <vt:lpstr>Unmanned Aerial Vehicle Flight System Failure and Radio Range Analysis</vt:lpstr>
      <vt:lpstr>Motivation</vt:lpstr>
      <vt:lpstr>Unmanned Aerial Vehicle Failure</vt:lpstr>
      <vt:lpstr>PowerPoint Presentation</vt:lpstr>
      <vt:lpstr>Project Investigation Topics</vt:lpstr>
      <vt:lpstr>Presentation Outline</vt:lpstr>
      <vt:lpstr>Presentation Outline</vt:lpstr>
      <vt:lpstr>Flight System Failure Test </vt:lpstr>
      <vt:lpstr>Automated Test Maneuvers</vt:lpstr>
      <vt:lpstr>Presentation Outline</vt:lpstr>
      <vt:lpstr>Flight System Failures</vt:lpstr>
      <vt:lpstr>Flight System Tests Per Vehicle</vt:lpstr>
      <vt:lpstr>Flight System Failure Analysis Vehicle Type</vt:lpstr>
      <vt:lpstr>Reliability of Each Unmanned Aerial Vehicle</vt:lpstr>
      <vt:lpstr>Failure – Motor Assembly</vt:lpstr>
      <vt:lpstr>Presentation Outline</vt:lpstr>
      <vt:lpstr>Test Execution Time</vt:lpstr>
      <vt:lpstr>PowerPoint Presentation</vt:lpstr>
      <vt:lpstr>Packet Time Delay</vt:lpstr>
      <vt:lpstr>Presentation Outline</vt:lpstr>
      <vt:lpstr>Radio Range Test Setup</vt:lpstr>
      <vt:lpstr>Radio Range Test </vt:lpstr>
      <vt:lpstr>Odroid Configurations</vt:lpstr>
      <vt:lpstr>PowerPoint Presentation</vt:lpstr>
      <vt:lpstr>PowerPoint Presentation</vt:lpstr>
      <vt:lpstr>Defective XBee-Pros</vt:lpstr>
      <vt:lpstr>RSSI w.r.t Time</vt:lpstr>
      <vt:lpstr>Presentation Outline</vt:lpstr>
      <vt:lpstr>Future Work</vt:lpstr>
      <vt:lpstr>Flight System Failure Conclusions</vt:lpstr>
      <vt:lpstr>PowerPoint Presentation</vt:lpstr>
      <vt:lpstr>Contributions and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Unmanned Aerial Vehicle Flight System Failure and Radio Range Analysis</dc:title>
  <dc:creator>W. Willie Wells</dc:creator>
  <cp:lastModifiedBy>W. Willie Wells</cp:lastModifiedBy>
  <cp:revision>333</cp:revision>
  <dcterms:created xsi:type="dcterms:W3CDTF">2016-11-01T21:23:24Z</dcterms:created>
  <dcterms:modified xsi:type="dcterms:W3CDTF">2016-11-15T22:16:02Z</dcterms:modified>
</cp:coreProperties>
</file>